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xls" ContentType="application/vnd.ms-exce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92" r:id="rId2"/>
    <p:sldId id="294" r:id="rId3"/>
    <p:sldId id="277" r:id="rId4"/>
    <p:sldId id="301" r:id="rId5"/>
    <p:sldId id="286" r:id="rId6"/>
    <p:sldId id="287" r:id="rId7"/>
    <p:sldId id="288" r:id="rId8"/>
    <p:sldId id="289" r:id="rId9"/>
    <p:sldId id="291" r:id="rId10"/>
    <p:sldId id="293" r:id="rId11"/>
    <p:sldId id="285" r:id="rId12"/>
    <p:sldId id="278" r:id="rId13"/>
    <p:sldId id="305" r:id="rId14"/>
    <p:sldId id="306" r:id="rId15"/>
    <p:sldId id="307" r:id="rId16"/>
  </p:sldIdLst>
  <p:sldSz cx="9144000" cy="6858000" type="screen4x3"/>
  <p:notesSz cx="6858000" cy="9144000"/>
  <p:defaultTextStyle>
    <a:defPPr>
      <a:defRPr lang="en-US"/>
    </a:defPPr>
    <a:lvl1pPr algn="l" rtl="0" fontAlgn="base">
      <a:spcBef>
        <a:spcPct val="0"/>
      </a:spcBef>
      <a:spcAft>
        <a:spcPct val="0"/>
      </a:spcAft>
      <a:defRPr sz="4400" b="1" kern="1200">
        <a:solidFill>
          <a:schemeClr val="bg1"/>
        </a:solidFill>
        <a:latin typeface="Times New Roman" pitchFamily="18" charset="0"/>
        <a:ea typeface="+mn-ea"/>
        <a:cs typeface="+mn-cs"/>
      </a:defRPr>
    </a:lvl1pPr>
    <a:lvl2pPr marL="457200" algn="l" rtl="0" fontAlgn="base">
      <a:spcBef>
        <a:spcPct val="0"/>
      </a:spcBef>
      <a:spcAft>
        <a:spcPct val="0"/>
      </a:spcAft>
      <a:defRPr sz="4400" b="1" kern="1200">
        <a:solidFill>
          <a:schemeClr val="bg1"/>
        </a:solidFill>
        <a:latin typeface="Times New Roman" pitchFamily="18" charset="0"/>
        <a:ea typeface="+mn-ea"/>
        <a:cs typeface="+mn-cs"/>
      </a:defRPr>
    </a:lvl2pPr>
    <a:lvl3pPr marL="914400" algn="l" rtl="0" fontAlgn="base">
      <a:spcBef>
        <a:spcPct val="0"/>
      </a:spcBef>
      <a:spcAft>
        <a:spcPct val="0"/>
      </a:spcAft>
      <a:defRPr sz="4400" b="1" kern="1200">
        <a:solidFill>
          <a:schemeClr val="bg1"/>
        </a:solidFill>
        <a:latin typeface="Times New Roman" pitchFamily="18" charset="0"/>
        <a:ea typeface="+mn-ea"/>
        <a:cs typeface="+mn-cs"/>
      </a:defRPr>
    </a:lvl3pPr>
    <a:lvl4pPr marL="1371600" algn="l" rtl="0" fontAlgn="base">
      <a:spcBef>
        <a:spcPct val="0"/>
      </a:spcBef>
      <a:spcAft>
        <a:spcPct val="0"/>
      </a:spcAft>
      <a:defRPr sz="4400" b="1" kern="1200">
        <a:solidFill>
          <a:schemeClr val="bg1"/>
        </a:solidFill>
        <a:latin typeface="Times New Roman" pitchFamily="18" charset="0"/>
        <a:ea typeface="+mn-ea"/>
        <a:cs typeface="+mn-cs"/>
      </a:defRPr>
    </a:lvl4pPr>
    <a:lvl5pPr marL="1828800" algn="l" rtl="0" fontAlgn="base">
      <a:spcBef>
        <a:spcPct val="0"/>
      </a:spcBef>
      <a:spcAft>
        <a:spcPct val="0"/>
      </a:spcAft>
      <a:defRPr sz="4400" b="1" kern="1200">
        <a:solidFill>
          <a:schemeClr val="bg1"/>
        </a:solidFill>
        <a:latin typeface="Times New Roman" pitchFamily="18" charset="0"/>
        <a:ea typeface="+mn-ea"/>
        <a:cs typeface="+mn-cs"/>
      </a:defRPr>
    </a:lvl5pPr>
    <a:lvl6pPr marL="2286000" algn="l" defTabSz="914400" rtl="0" eaLnBrk="1" latinLnBrk="0" hangingPunct="1">
      <a:defRPr sz="4400" b="1" kern="1200">
        <a:solidFill>
          <a:schemeClr val="bg1"/>
        </a:solidFill>
        <a:latin typeface="Times New Roman" pitchFamily="18" charset="0"/>
        <a:ea typeface="+mn-ea"/>
        <a:cs typeface="+mn-cs"/>
      </a:defRPr>
    </a:lvl6pPr>
    <a:lvl7pPr marL="2743200" algn="l" defTabSz="914400" rtl="0" eaLnBrk="1" latinLnBrk="0" hangingPunct="1">
      <a:defRPr sz="4400" b="1" kern="1200">
        <a:solidFill>
          <a:schemeClr val="bg1"/>
        </a:solidFill>
        <a:latin typeface="Times New Roman" pitchFamily="18" charset="0"/>
        <a:ea typeface="+mn-ea"/>
        <a:cs typeface="+mn-cs"/>
      </a:defRPr>
    </a:lvl7pPr>
    <a:lvl8pPr marL="3200400" algn="l" defTabSz="914400" rtl="0" eaLnBrk="1" latinLnBrk="0" hangingPunct="1">
      <a:defRPr sz="4400" b="1" kern="1200">
        <a:solidFill>
          <a:schemeClr val="bg1"/>
        </a:solidFill>
        <a:latin typeface="Times New Roman" pitchFamily="18" charset="0"/>
        <a:ea typeface="+mn-ea"/>
        <a:cs typeface="+mn-cs"/>
      </a:defRPr>
    </a:lvl8pPr>
    <a:lvl9pPr marL="3657600" algn="l" defTabSz="914400" rtl="0" eaLnBrk="1" latinLnBrk="0" hangingPunct="1">
      <a:defRPr sz="4400" b="1" kern="1200">
        <a:solidFill>
          <a:schemeClr val="bg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E4E4E4"/>
    <a:srgbClr val="006800"/>
    <a:srgbClr val="35A740"/>
    <a:srgbClr val="660066"/>
    <a:srgbClr val="E6582C"/>
    <a:srgbClr val="CFCFCF"/>
    <a:srgbClr val="00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595" autoAdjust="0"/>
  </p:normalViewPr>
  <p:slideViewPr>
    <p:cSldViewPr>
      <p:cViewPr varScale="1">
        <p:scale>
          <a:sx n="70" d="100"/>
          <a:sy n="70" d="100"/>
        </p:scale>
        <p:origin x="-1080" y="-108"/>
      </p:cViewPr>
      <p:guideLst>
        <p:guide orient="horz" pos="2160"/>
        <p:guide pos="2880"/>
      </p:guideLst>
    </p:cSldViewPr>
  </p:slideViewPr>
  <p:outlineViewPr>
    <p:cViewPr>
      <p:scale>
        <a:sx n="33" d="100"/>
        <a:sy n="33" d="100"/>
      </p:scale>
      <p:origin x="0" y="0"/>
    </p:cViewPr>
    <p:sldLst>
      <p:sld r:id="rId1" collapse="1"/>
      <p:sld r:id="rId2" collapse="1"/>
      <p:sld r:id="rId3" collapse="1"/>
    </p:sldLst>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_rels/viewProps.xml.rels><?xml version="1.0" encoding="UTF-8" standalone="yes"?>
<Relationships xmlns="http://schemas.openxmlformats.org/package/2006/relationships"><Relationship Id="rId3" Type="http://schemas.openxmlformats.org/officeDocument/2006/relationships/slide" Target="slides/slide11.xml"/><Relationship Id="rId2" Type="http://schemas.openxmlformats.org/officeDocument/2006/relationships/slide" Target="slides/slide8.xml"/><Relationship Id="rId1" Type="http://schemas.openxmlformats.org/officeDocument/2006/relationships/slide" Target="slides/slide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solidFill>
                  <a:schemeClr val="tx1"/>
                </a:solidFill>
                <a:effectLst/>
              </a:defRPr>
            </a:lvl1pPr>
          </a:lstStyle>
          <a:p>
            <a:pPr>
              <a:defRPr/>
            </a:pPr>
            <a:endParaRPr lang="en-US"/>
          </a:p>
        </p:txBody>
      </p:sp>
      <p:sp>
        <p:nvSpPr>
          <p:cNvPr id="30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solidFill>
                  <a:schemeClr val="tx1"/>
                </a:solidFill>
                <a:effectLst/>
              </a:defRPr>
            </a:lvl1pPr>
          </a:lstStyle>
          <a:p>
            <a:pPr>
              <a:defRPr/>
            </a:pPr>
            <a:endParaRPr lang="en-US"/>
          </a:p>
        </p:txBody>
      </p:sp>
      <p:sp>
        <p:nvSpPr>
          <p:cNvPr id="17412"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solidFill>
                  <a:schemeClr val="tx1"/>
                </a:solidFill>
                <a:effectLst/>
              </a:defRPr>
            </a:lvl1pPr>
          </a:lstStyle>
          <a:p>
            <a:pPr>
              <a:defRPr/>
            </a:pPr>
            <a:endParaRPr lang="en-US"/>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solidFill>
                  <a:schemeClr val="tx1"/>
                </a:solidFill>
                <a:effectLst/>
              </a:defRPr>
            </a:lvl1pPr>
          </a:lstStyle>
          <a:p>
            <a:pPr>
              <a:defRPr/>
            </a:pPr>
            <a:fld id="{993EA7CE-87AD-4126-BE4F-28947E9050B0}"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06225B0-63EC-4A5E-B7EE-2A9C37146398}" type="slidenum">
              <a:rPr lang="en-US"/>
              <a:pPr>
                <a:defRPr/>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FAE678C-52CB-4506-A278-207606191056}" type="slidenum">
              <a:rPr lang="en-US"/>
              <a:pPr>
                <a:defRPr/>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E366D82-37BB-4E4F-B55F-EADAB2E28266}" type="slidenum">
              <a:rPr lang="en-US"/>
              <a:pPr>
                <a:defRPr/>
              </a:pPr>
              <a:t>‹#›</a:t>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1BFB8336-7DBD-4BB1-81AF-BE029E1FF64B}" type="slidenum">
              <a:rPr lang="en-US"/>
              <a:pPr>
                <a:defRPr/>
              </a:pPr>
              <a:t>‹#›</a:t>
            </a:fld>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4A37214-AAD6-4DA8-8F6B-BB7D3529FE73}" type="slidenum">
              <a:rPr lang="en-US"/>
              <a:pPr>
                <a:defRPr/>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89967A8-0031-46E2-A23E-6E4C10B967A0}" type="slidenum">
              <a:rPr lang="en-US"/>
              <a:pPr>
                <a:defRPr/>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8524D8E-2710-4FC2-9EFE-2020CB35998E}" type="slidenum">
              <a:rPr lang="en-US"/>
              <a:pPr>
                <a:defRPr/>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9B5C176-1BE1-4621-A979-F6C4C786DD44}" type="slidenum">
              <a:rPr lang="en-US"/>
              <a:pPr>
                <a:defRPr/>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B452269-6199-4F45-A2BB-B064F4001121}" type="slidenum">
              <a:rPr lang="en-US"/>
              <a:pPr>
                <a:defRPr/>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A182C0B-8B2A-42FB-BBFC-F49B7846CEE8}" type="slidenum">
              <a:rPr lang="en-US"/>
              <a:pPr>
                <a:defRPr/>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81341A7-B7A1-44B6-B650-0559B40FC5E8}" type="slidenum">
              <a:rPr lang="en-US"/>
              <a:pPr>
                <a:defRPr/>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F6175D3-97AB-41DC-8395-21E440696A37}" type="slidenum">
              <a:rPr lang="en-US"/>
              <a:pPr>
                <a:defRPr/>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D27C17D-FA88-4B19-847D-8EA3850DA4C9}" type="slidenum">
              <a:rPr lang="en-US"/>
              <a:pPr>
                <a:defRPr/>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DFBF"/>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solidFill>
                  <a:schemeClr val="tx1"/>
                </a:solidFill>
                <a:effectLst/>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solidFill>
                  <a:schemeClr val="tx1"/>
                </a:solidFill>
                <a:effectLst/>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solidFill>
                  <a:schemeClr val="tx1"/>
                </a:solidFill>
                <a:effectLst/>
              </a:defRPr>
            </a:lvl1pPr>
          </a:lstStyle>
          <a:p>
            <a:pPr>
              <a:defRPr/>
            </a:pPr>
            <a:fld id="{63BC30EA-3FED-48AB-BD04-7B995A1DC55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Microsoft_Office_Excel_Chart1.xls"/><Relationship Id="rId2" Type="http://schemas.openxmlformats.org/officeDocument/2006/relationships/slideLayout" Target="../slideLayouts/slideLayout13.xml"/><Relationship Id="rId1" Type="http://schemas.openxmlformats.org/officeDocument/2006/relationships/vmlDrawing" Target="../drawings/vmlDrawing1.vml"/></Relationships>
</file>

<file path=ppt/slides/_rels/slide5.xml.rels><?xml version="1.0" encoding="UTF-8" standalone="yes"?>
<Relationships xmlns="http://schemas.openxmlformats.org/package/2006/relationships"><Relationship Id="rId3" Type="http://schemas.openxmlformats.org/officeDocument/2006/relationships/oleObject" Target="../embeddings/Microsoft_Office_Excel_Chart2.xls"/><Relationship Id="rId2" Type="http://schemas.openxmlformats.org/officeDocument/2006/relationships/slideLayout" Target="../slideLayouts/slideLayout13.xml"/><Relationship Id="rId1" Type="http://schemas.openxmlformats.org/officeDocument/2006/relationships/vmlDrawing" Target="../drawings/vmlDrawing2.v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7" descr="quadrat"/>
          <p:cNvPicPr>
            <a:picLocks noChangeAspect="1" noChangeArrowheads="1"/>
          </p:cNvPicPr>
          <p:nvPr/>
        </p:nvPicPr>
        <p:blipFill>
          <a:blip r:embed="rId2" cstate="print"/>
          <a:srcRect/>
          <a:stretch>
            <a:fillRect/>
          </a:stretch>
        </p:blipFill>
        <p:spPr bwMode="auto">
          <a:xfrm>
            <a:off x="4191000" y="609600"/>
            <a:ext cx="4286250" cy="5715000"/>
          </a:xfrm>
          <a:prstGeom prst="rect">
            <a:avLst/>
          </a:prstGeom>
          <a:noFill/>
          <a:ln w="9525">
            <a:noFill/>
            <a:miter lim="800000"/>
            <a:headEnd/>
            <a:tailEnd/>
          </a:ln>
        </p:spPr>
      </p:pic>
      <p:sp>
        <p:nvSpPr>
          <p:cNvPr id="4099" name="Rectangle 8"/>
          <p:cNvSpPr>
            <a:spLocks noChangeArrowheads="1"/>
          </p:cNvSpPr>
          <p:nvPr/>
        </p:nvSpPr>
        <p:spPr bwMode="auto">
          <a:xfrm>
            <a:off x="228600" y="1600200"/>
            <a:ext cx="3733800" cy="838200"/>
          </a:xfrm>
          <a:prstGeom prst="rect">
            <a:avLst/>
          </a:prstGeom>
          <a:noFill/>
          <a:ln w="9525">
            <a:noFill/>
            <a:miter lim="800000"/>
            <a:headEnd/>
            <a:tailEnd/>
          </a:ln>
        </p:spPr>
        <p:txBody>
          <a:bodyPr anchor="ctr"/>
          <a:lstStyle/>
          <a:p>
            <a:pPr algn="ctr"/>
            <a:r>
              <a:rPr lang="en-US" sz="2800">
                <a:solidFill>
                  <a:srgbClr val="0066CC"/>
                </a:solidFill>
              </a:rPr>
              <a:t>Written Reports</a:t>
            </a:r>
            <a:br>
              <a:rPr lang="en-US" sz="2800">
                <a:solidFill>
                  <a:srgbClr val="0066CC"/>
                </a:solidFill>
              </a:rPr>
            </a:br>
            <a:r>
              <a:rPr lang="en-US" sz="2000">
                <a:solidFill>
                  <a:srgbClr val="660066"/>
                </a:solidFill>
              </a:rPr>
              <a:t>Suggestions </a:t>
            </a:r>
            <a:br>
              <a:rPr lang="en-US" sz="2000">
                <a:solidFill>
                  <a:srgbClr val="660066"/>
                </a:solidFill>
              </a:rPr>
            </a:br>
            <a:r>
              <a:rPr lang="en-US" sz="2000">
                <a:solidFill>
                  <a:srgbClr val="660066"/>
                </a:solidFill>
              </a:rPr>
              <a:t>for Good Scientific Writing</a:t>
            </a:r>
            <a:endParaRPr lang="en-US" sz="2800">
              <a:solidFill>
                <a:srgbClr val="660066"/>
              </a:solidFill>
            </a:endParaRPr>
          </a:p>
        </p:txBody>
      </p:sp>
      <p:sp>
        <p:nvSpPr>
          <p:cNvPr id="63497" name="Text Box 9"/>
          <p:cNvSpPr txBox="1">
            <a:spLocks noChangeArrowheads="1"/>
          </p:cNvSpPr>
          <p:nvPr/>
        </p:nvSpPr>
        <p:spPr bwMode="auto">
          <a:xfrm>
            <a:off x="838200" y="3733800"/>
            <a:ext cx="2525713" cy="1016000"/>
          </a:xfrm>
          <a:prstGeom prst="rect">
            <a:avLst/>
          </a:prstGeom>
          <a:noFill/>
          <a:ln w="9525">
            <a:noFill/>
            <a:miter lim="800000"/>
            <a:headEnd/>
            <a:tailEnd/>
          </a:ln>
          <a:effectLst/>
        </p:spPr>
        <p:txBody>
          <a:bodyPr wrap="none">
            <a:spAutoFit/>
          </a:bodyPr>
          <a:lstStyle/>
          <a:p>
            <a:pPr algn="ctr">
              <a:defRPr/>
            </a:pPr>
            <a:r>
              <a:rPr lang="en-US" sz="2000" dirty="0">
                <a:solidFill>
                  <a:srgbClr val="006800"/>
                </a:solidFill>
              </a:rPr>
              <a:t>John E. </a:t>
            </a:r>
            <a:r>
              <a:rPr lang="en-US" sz="2000" dirty="0" err="1">
                <a:solidFill>
                  <a:srgbClr val="006800"/>
                </a:solidFill>
              </a:rPr>
              <a:t>Silvius</a:t>
            </a:r>
            <a:endParaRPr lang="en-US" sz="2000" dirty="0">
              <a:solidFill>
                <a:srgbClr val="006800"/>
              </a:solidFill>
            </a:endParaRPr>
          </a:p>
          <a:p>
            <a:pPr algn="ctr">
              <a:defRPr/>
            </a:pPr>
            <a:r>
              <a:rPr lang="en-US" sz="2000" dirty="0">
                <a:solidFill>
                  <a:srgbClr val="006800"/>
                </a:solidFill>
              </a:rPr>
              <a:t>Professor of  Biology</a:t>
            </a:r>
          </a:p>
          <a:p>
            <a:pPr algn="ctr">
              <a:defRPr/>
            </a:pPr>
            <a:r>
              <a:rPr lang="en-US" sz="2000" dirty="0">
                <a:solidFill>
                  <a:srgbClr val="006800"/>
                </a:solidFill>
              </a:rPr>
              <a:t>Cedarville University</a:t>
            </a:r>
            <a:endParaRPr lang="en-US" sz="2000" dirty="0">
              <a:solidFill>
                <a:srgbClr val="006800"/>
              </a:solidFill>
              <a:effectLst>
                <a:outerShdw blurRad="38100" dist="38100" dir="2700000" algn="tl">
                  <a:srgbClr val="000000"/>
                </a:outerShdw>
              </a:effectLst>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quadrat"/>
          <p:cNvPicPr>
            <a:picLocks noChangeAspect="1" noChangeArrowheads="1"/>
          </p:cNvPicPr>
          <p:nvPr/>
        </p:nvPicPr>
        <p:blipFill>
          <a:blip r:embed="rId2" cstate="print"/>
          <a:srcRect/>
          <a:stretch>
            <a:fillRect/>
          </a:stretch>
        </p:blipFill>
        <p:spPr bwMode="auto">
          <a:xfrm>
            <a:off x="4191000" y="609600"/>
            <a:ext cx="4286250" cy="5715000"/>
          </a:xfrm>
          <a:prstGeom prst="rect">
            <a:avLst/>
          </a:prstGeom>
          <a:noFill/>
          <a:ln w="9525">
            <a:noFill/>
            <a:miter lim="800000"/>
            <a:headEnd/>
            <a:tailEnd/>
          </a:ln>
        </p:spPr>
      </p:pic>
      <p:sp>
        <p:nvSpPr>
          <p:cNvPr id="11267" name="Rectangle 3"/>
          <p:cNvSpPr>
            <a:spLocks noChangeArrowheads="1"/>
          </p:cNvSpPr>
          <p:nvPr/>
        </p:nvSpPr>
        <p:spPr bwMode="auto">
          <a:xfrm>
            <a:off x="228600" y="1600200"/>
            <a:ext cx="3733800" cy="838200"/>
          </a:xfrm>
          <a:prstGeom prst="rect">
            <a:avLst/>
          </a:prstGeom>
          <a:noFill/>
          <a:ln w="9525">
            <a:noFill/>
            <a:miter lim="800000"/>
            <a:headEnd/>
            <a:tailEnd/>
          </a:ln>
        </p:spPr>
        <p:txBody>
          <a:bodyPr anchor="ctr"/>
          <a:lstStyle/>
          <a:p>
            <a:pPr algn="ctr"/>
            <a:r>
              <a:rPr lang="en-US" sz="2800">
                <a:solidFill>
                  <a:srgbClr val="0066CC"/>
                </a:solidFill>
              </a:rPr>
              <a:t>Written Reports</a:t>
            </a:r>
            <a:br>
              <a:rPr lang="en-US" sz="2800">
                <a:solidFill>
                  <a:srgbClr val="0066CC"/>
                </a:solidFill>
              </a:rPr>
            </a:br>
            <a:r>
              <a:rPr lang="en-US" sz="2000">
                <a:solidFill>
                  <a:srgbClr val="660066"/>
                </a:solidFill>
              </a:rPr>
              <a:t>Suggestions </a:t>
            </a:r>
            <a:br>
              <a:rPr lang="en-US" sz="2000">
                <a:solidFill>
                  <a:srgbClr val="660066"/>
                </a:solidFill>
              </a:rPr>
            </a:br>
            <a:r>
              <a:rPr lang="en-US" sz="2000">
                <a:solidFill>
                  <a:srgbClr val="660066"/>
                </a:solidFill>
              </a:rPr>
              <a:t>for Good Scientific Writing</a:t>
            </a:r>
            <a:endParaRPr lang="en-US" sz="2800">
              <a:solidFill>
                <a:srgbClr val="660066"/>
              </a:solidFill>
            </a:endParaRPr>
          </a:p>
        </p:txBody>
      </p:sp>
      <p:sp>
        <p:nvSpPr>
          <p:cNvPr id="64517" name="Text Box 5"/>
          <p:cNvSpPr txBox="1">
            <a:spLocks noChangeArrowheads="1"/>
          </p:cNvSpPr>
          <p:nvPr/>
        </p:nvSpPr>
        <p:spPr bwMode="auto">
          <a:xfrm>
            <a:off x="457200" y="3048000"/>
            <a:ext cx="3181350" cy="1938338"/>
          </a:xfrm>
          <a:prstGeom prst="rect">
            <a:avLst/>
          </a:prstGeom>
          <a:noFill/>
          <a:ln w="9525">
            <a:noFill/>
            <a:miter lim="800000"/>
            <a:headEnd/>
            <a:tailEnd/>
          </a:ln>
          <a:effectLst/>
        </p:spPr>
        <p:txBody>
          <a:bodyPr wrap="none">
            <a:spAutoFit/>
          </a:bodyPr>
          <a:lstStyle/>
          <a:p>
            <a:pPr algn="ctr">
              <a:defRPr/>
            </a:pPr>
            <a:r>
              <a:rPr lang="en-US" sz="2400" dirty="0">
                <a:solidFill>
                  <a:srgbClr val="CC0000"/>
                </a:solidFill>
                <a:effectLst>
                  <a:outerShdw blurRad="38100" dist="38100" dir="2700000" algn="tl">
                    <a:srgbClr val="000000"/>
                  </a:outerShdw>
                </a:effectLst>
              </a:rPr>
              <a:t>Part II</a:t>
            </a:r>
          </a:p>
          <a:p>
            <a:pPr algn="ctr">
              <a:defRPr/>
            </a:pPr>
            <a:endParaRPr lang="en-US" sz="2400" dirty="0">
              <a:solidFill>
                <a:srgbClr val="CC0000"/>
              </a:solidFill>
              <a:effectLst>
                <a:outerShdw blurRad="38100" dist="38100" dir="2700000" algn="tl">
                  <a:srgbClr val="000000"/>
                </a:outerShdw>
              </a:effectLst>
            </a:endParaRPr>
          </a:p>
          <a:p>
            <a:pPr algn="ctr">
              <a:defRPr/>
            </a:pPr>
            <a:r>
              <a:rPr lang="en-US" sz="2400" dirty="0">
                <a:solidFill>
                  <a:srgbClr val="006600"/>
                </a:solidFill>
              </a:rPr>
              <a:t>Using Statistics </a:t>
            </a:r>
          </a:p>
          <a:p>
            <a:pPr algn="ctr">
              <a:defRPr/>
            </a:pPr>
            <a:r>
              <a:rPr lang="en-US" sz="2400" dirty="0">
                <a:solidFill>
                  <a:srgbClr val="006600"/>
                </a:solidFill>
              </a:rPr>
              <a:t>in Your </a:t>
            </a:r>
          </a:p>
          <a:p>
            <a:pPr algn="ctr">
              <a:defRPr/>
            </a:pPr>
            <a:r>
              <a:rPr lang="en-US" sz="2400" dirty="0">
                <a:solidFill>
                  <a:srgbClr val="006600"/>
                </a:solidFill>
              </a:rPr>
              <a:t>Results and Discussion</a:t>
            </a:r>
            <a:endParaRPr lang="en-US" sz="2400" dirty="0">
              <a:solidFill>
                <a:srgbClr val="006600"/>
              </a:solidFill>
              <a:effectLst>
                <a:outerShdw blurRad="38100" dist="38100" dir="2700000" algn="tl">
                  <a:srgbClr val="000000"/>
                </a:outerShdw>
              </a:effectLst>
            </a:endParaRP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85800" y="381000"/>
            <a:ext cx="7772400" cy="838200"/>
          </a:xfrm>
        </p:spPr>
        <p:txBody>
          <a:bodyPr/>
          <a:lstStyle/>
          <a:p>
            <a:pPr eaLnBrk="1" hangingPunct="1"/>
            <a:r>
              <a:rPr lang="en-US" sz="2800" b="1" smtClean="0">
                <a:solidFill>
                  <a:srgbClr val="0066CC"/>
                </a:solidFill>
              </a:rPr>
              <a:t>Written Reports</a:t>
            </a:r>
            <a:br>
              <a:rPr lang="en-US" sz="2800" b="1" smtClean="0">
                <a:solidFill>
                  <a:srgbClr val="0066CC"/>
                </a:solidFill>
              </a:rPr>
            </a:br>
            <a:r>
              <a:rPr lang="en-US" sz="2000" b="1" smtClean="0">
                <a:solidFill>
                  <a:srgbClr val="660066"/>
                </a:solidFill>
              </a:rPr>
              <a:t>Suggestions for Good Scientific Writing</a:t>
            </a:r>
            <a:endParaRPr lang="en-US" sz="2800" b="1" smtClean="0">
              <a:solidFill>
                <a:srgbClr val="660066"/>
              </a:solidFill>
            </a:endParaRPr>
          </a:p>
        </p:txBody>
      </p:sp>
      <p:sp>
        <p:nvSpPr>
          <p:cNvPr id="12291" name="Rectangle 3"/>
          <p:cNvSpPr>
            <a:spLocks noChangeArrowheads="1"/>
          </p:cNvSpPr>
          <p:nvPr/>
        </p:nvSpPr>
        <p:spPr bwMode="auto">
          <a:xfrm>
            <a:off x="457200" y="3124200"/>
            <a:ext cx="7924800" cy="1066800"/>
          </a:xfrm>
          <a:prstGeom prst="rect">
            <a:avLst/>
          </a:prstGeom>
          <a:noFill/>
          <a:ln w="9525">
            <a:solidFill>
              <a:srgbClr val="660066"/>
            </a:solidFill>
            <a:miter lim="800000"/>
            <a:headEnd/>
            <a:tailEnd/>
          </a:ln>
        </p:spPr>
        <p:txBody>
          <a:bodyPr anchor="ctr"/>
          <a:lstStyle/>
          <a:p>
            <a:r>
              <a:rPr lang="en-US" sz="1800">
                <a:solidFill>
                  <a:srgbClr val="660066"/>
                </a:solidFill>
              </a:rPr>
              <a:t>SENTENCE A:</a:t>
            </a:r>
            <a:br>
              <a:rPr lang="en-US" sz="1800">
                <a:solidFill>
                  <a:srgbClr val="660066"/>
                </a:solidFill>
              </a:rPr>
            </a:br>
            <a:r>
              <a:rPr lang="en-US" sz="1800">
                <a:solidFill>
                  <a:schemeClr val="tx1"/>
                </a:solidFill>
              </a:rPr>
              <a:t>“Figure 1 shows that plants grown under high light intensity had longer stem internodes as shown by our t-value of 2.81 which was significant </a:t>
            </a:r>
            <a:r>
              <a:rPr lang="en-US" sz="1800" i="1">
                <a:solidFill>
                  <a:schemeClr val="tx1"/>
                </a:solidFill>
              </a:rPr>
              <a:t>p</a:t>
            </a:r>
            <a:r>
              <a:rPr lang="en-US" sz="1800">
                <a:solidFill>
                  <a:schemeClr val="tx1"/>
                </a:solidFill>
              </a:rPr>
              <a:t> &lt; 0.05 for 12 degrees of freedom.”</a:t>
            </a:r>
          </a:p>
        </p:txBody>
      </p:sp>
      <p:sp>
        <p:nvSpPr>
          <p:cNvPr id="12292" name="Rectangle 4"/>
          <p:cNvSpPr>
            <a:spLocks noChangeArrowheads="1"/>
          </p:cNvSpPr>
          <p:nvPr/>
        </p:nvSpPr>
        <p:spPr bwMode="auto">
          <a:xfrm>
            <a:off x="457200" y="4419600"/>
            <a:ext cx="7924800" cy="1143000"/>
          </a:xfrm>
          <a:prstGeom prst="rect">
            <a:avLst/>
          </a:prstGeom>
          <a:noFill/>
          <a:ln w="9525">
            <a:solidFill>
              <a:srgbClr val="660066"/>
            </a:solidFill>
            <a:miter lim="800000"/>
            <a:headEnd/>
            <a:tailEnd/>
          </a:ln>
        </p:spPr>
        <p:txBody>
          <a:bodyPr anchor="ctr"/>
          <a:lstStyle/>
          <a:p>
            <a:r>
              <a:rPr lang="en-US" sz="1800">
                <a:solidFill>
                  <a:srgbClr val="660066"/>
                </a:solidFill>
              </a:rPr>
              <a:t>SENTENCE B:</a:t>
            </a:r>
            <a:br>
              <a:rPr lang="en-US" sz="1800">
                <a:solidFill>
                  <a:srgbClr val="660066"/>
                </a:solidFill>
              </a:rPr>
            </a:br>
            <a:r>
              <a:rPr lang="en-US" sz="1800">
                <a:solidFill>
                  <a:schemeClr val="tx1"/>
                </a:solidFill>
              </a:rPr>
              <a:t>“Increased light intensity caused significantly greater internode elongation in radish plants (</a:t>
            </a:r>
            <a:r>
              <a:rPr lang="en-US" sz="1800" i="1">
                <a:solidFill>
                  <a:schemeClr val="tx1"/>
                </a:solidFill>
              </a:rPr>
              <a:t>p</a:t>
            </a:r>
            <a:r>
              <a:rPr lang="en-US" sz="1800">
                <a:solidFill>
                  <a:schemeClr val="tx1"/>
                </a:solidFill>
              </a:rPr>
              <a:t> &lt; 0.05) (Figure 1).”</a:t>
            </a:r>
          </a:p>
        </p:txBody>
      </p:sp>
      <p:sp>
        <p:nvSpPr>
          <p:cNvPr id="12293" name="Rectangle 6"/>
          <p:cNvSpPr>
            <a:spLocks noChangeArrowheads="1"/>
          </p:cNvSpPr>
          <p:nvPr/>
        </p:nvSpPr>
        <p:spPr bwMode="auto">
          <a:xfrm>
            <a:off x="228600" y="2514600"/>
            <a:ext cx="8153400" cy="457200"/>
          </a:xfrm>
          <a:prstGeom prst="rect">
            <a:avLst/>
          </a:prstGeom>
          <a:noFill/>
          <a:ln w="9525">
            <a:noFill/>
            <a:miter lim="800000"/>
            <a:headEnd/>
            <a:tailEnd/>
          </a:ln>
        </p:spPr>
        <p:txBody>
          <a:bodyPr anchor="ctr"/>
          <a:lstStyle/>
          <a:p>
            <a:pPr algn="ctr"/>
            <a:r>
              <a:rPr lang="en-US" sz="2400">
                <a:solidFill>
                  <a:schemeClr val="accent2"/>
                </a:solidFill>
              </a:rPr>
              <a:t>Which of the following sentences states the RESULTS best?</a:t>
            </a:r>
          </a:p>
        </p:txBody>
      </p:sp>
      <p:sp>
        <p:nvSpPr>
          <p:cNvPr id="12294" name="Text Box 8"/>
          <p:cNvSpPr txBox="1">
            <a:spLocks noChangeArrowheads="1"/>
          </p:cNvSpPr>
          <p:nvPr/>
        </p:nvSpPr>
        <p:spPr bwMode="auto">
          <a:xfrm>
            <a:off x="533400" y="1828800"/>
            <a:ext cx="6999288" cy="466725"/>
          </a:xfrm>
          <a:prstGeom prst="rect">
            <a:avLst/>
          </a:prstGeom>
          <a:solidFill>
            <a:srgbClr val="E4E4E4"/>
          </a:solidFill>
          <a:ln w="9525">
            <a:solidFill>
              <a:schemeClr val="accent2"/>
            </a:solidFill>
            <a:miter lim="800000"/>
            <a:headEnd/>
            <a:tailEnd/>
          </a:ln>
        </p:spPr>
        <p:txBody>
          <a:bodyPr wrap="none">
            <a:spAutoFit/>
          </a:bodyPr>
          <a:lstStyle/>
          <a:p>
            <a:r>
              <a:rPr lang="en-US" sz="2400">
                <a:solidFill>
                  <a:srgbClr val="CC0000"/>
                </a:solidFill>
                <a:sym typeface="CommonBullets" pitchFamily="34" charset="2"/>
              </a:rPr>
              <a:t>Writing </a:t>
            </a:r>
            <a:r>
              <a:rPr lang="en-US" sz="2400">
                <a:solidFill>
                  <a:srgbClr val="CC0000"/>
                </a:solidFill>
              </a:rPr>
              <a:t>RESULTS – Referring to Statistical Testing</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381000"/>
            <a:ext cx="7772400" cy="609600"/>
          </a:xfrm>
        </p:spPr>
        <p:txBody>
          <a:bodyPr/>
          <a:lstStyle/>
          <a:p>
            <a:pPr eaLnBrk="1" hangingPunct="1"/>
            <a:r>
              <a:rPr lang="en-US" sz="2800" b="1" smtClean="0">
                <a:solidFill>
                  <a:srgbClr val="0066CC"/>
                </a:solidFill>
              </a:rPr>
              <a:t>Concise Scientific Writing</a:t>
            </a:r>
            <a:br>
              <a:rPr lang="en-US" sz="2800" b="1" smtClean="0">
                <a:solidFill>
                  <a:srgbClr val="0066CC"/>
                </a:solidFill>
              </a:rPr>
            </a:br>
            <a:r>
              <a:rPr lang="en-US" sz="2000" b="1" smtClean="0">
                <a:solidFill>
                  <a:srgbClr val="660066"/>
                </a:solidFill>
              </a:rPr>
              <a:t>Suggestions for Good Scientific Writing</a:t>
            </a:r>
            <a:endParaRPr lang="en-US" sz="2800" b="1" smtClean="0">
              <a:solidFill>
                <a:srgbClr val="660066"/>
              </a:solidFill>
            </a:endParaRPr>
          </a:p>
        </p:txBody>
      </p:sp>
      <p:sp>
        <p:nvSpPr>
          <p:cNvPr id="13315" name="Rectangle 3"/>
          <p:cNvSpPr>
            <a:spLocks noChangeArrowheads="1"/>
          </p:cNvSpPr>
          <p:nvPr/>
        </p:nvSpPr>
        <p:spPr bwMode="auto">
          <a:xfrm>
            <a:off x="533400" y="1828800"/>
            <a:ext cx="7924800" cy="1066800"/>
          </a:xfrm>
          <a:prstGeom prst="rect">
            <a:avLst/>
          </a:prstGeom>
          <a:noFill/>
          <a:ln w="9525">
            <a:noFill/>
            <a:miter lim="800000"/>
            <a:headEnd/>
            <a:tailEnd/>
          </a:ln>
        </p:spPr>
        <p:txBody>
          <a:bodyPr anchor="ctr"/>
          <a:lstStyle/>
          <a:p>
            <a:r>
              <a:rPr lang="en-US" sz="1800">
                <a:solidFill>
                  <a:srgbClr val="660066"/>
                </a:solidFill>
              </a:rPr>
              <a:t>SENTENCE A:</a:t>
            </a:r>
            <a:br>
              <a:rPr lang="en-US" sz="1800">
                <a:solidFill>
                  <a:srgbClr val="660066"/>
                </a:solidFill>
              </a:rPr>
            </a:br>
            <a:r>
              <a:rPr lang="en-US" sz="1800">
                <a:solidFill>
                  <a:srgbClr val="CC0000"/>
                </a:solidFill>
              </a:rPr>
              <a:t>“Figure 1 shows</a:t>
            </a:r>
            <a:r>
              <a:rPr lang="en-US" sz="1800">
                <a:solidFill>
                  <a:schemeClr val="tx1"/>
                </a:solidFill>
              </a:rPr>
              <a:t> that plants grown under </a:t>
            </a:r>
            <a:r>
              <a:rPr lang="en-US" sz="1800">
                <a:solidFill>
                  <a:srgbClr val="E6582C"/>
                </a:solidFill>
              </a:rPr>
              <a:t>high light intensity</a:t>
            </a:r>
            <a:r>
              <a:rPr lang="en-US" sz="1800">
                <a:solidFill>
                  <a:schemeClr val="tx1"/>
                </a:solidFill>
              </a:rPr>
              <a:t> had longer stem internodes </a:t>
            </a:r>
            <a:r>
              <a:rPr lang="en-US" sz="1800">
                <a:solidFill>
                  <a:srgbClr val="684522"/>
                </a:solidFill>
              </a:rPr>
              <a:t>as shown by our t-value of 2.81 </a:t>
            </a:r>
            <a:r>
              <a:rPr lang="en-US" sz="1800">
                <a:solidFill>
                  <a:schemeClr val="accent2"/>
                </a:solidFill>
              </a:rPr>
              <a:t>which was significant</a:t>
            </a:r>
            <a:r>
              <a:rPr lang="en-US" sz="1800">
                <a:solidFill>
                  <a:srgbClr val="684522"/>
                </a:solidFill>
              </a:rPr>
              <a:t> at the 95% level for 12 degrees of freedom.”</a:t>
            </a:r>
          </a:p>
        </p:txBody>
      </p:sp>
      <p:sp>
        <p:nvSpPr>
          <p:cNvPr id="13316" name="Rectangle 8"/>
          <p:cNvSpPr>
            <a:spLocks noChangeArrowheads="1"/>
          </p:cNvSpPr>
          <p:nvPr/>
        </p:nvSpPr>
        <p:spPr bwMode="auto">
          <a:xfrm>
            <a:off x="457200" y="5257800"/>
            <a:ext cx="7924800" cy="1143000"/>
          </a:xfrm>
          <a:prstGeom prst="rect">
            <a:avLst/>
          </a:prstGeom>
          <a:noFill/>
          <a:ln w="9525">
            <a:solidFill>
              <a:srgbClr val="660066"/>
            </a:solidFill>
            <a:miter lim="800000"/>
            <a:headEnd/>
            <a:tailEnd/>
          </a:ln>
        </p:spPr>
        <p:txBody>
          <a:bodyPr anchor="ctr"/>
          <a:lstStyle/>
          <a:p>
            <a:r>
              <a:rPr lang="en-US" sz="1800">
                <a:solidFill>
                  <a:srgbClr val="660066"/>
                </a:solidFill>
              </a:rPr>
              <a:t>SENTENCE B:</a:t>
            </a:r>
            <a:br>
              <a:rPr lang="en-US" sz="1800">
                <a:solidFill>
                  <a:srgbClr val="660066"/>
                </a:solidFill>
              </a:rPr>
            </a:br>
            <a:r>
              <a:rPr lang="en-US" sz="1800">
                <a:solidFill>
                  <a:schemeClr val="tx1"/>
                </a:solidFill>
              </a:rPr>
              <a:t>“Increased light intensity caused significantly greater internode elongation in radish plants (</a:t>
            </a:r>
            <a:r>
              <a:rPr lang="en-US" sz="1800" i="1">
                <a:solidFill>
                  <a:schemeClr val="tx1"/>
                </a:solidFill>
              </a:rPr>
              <a:t>p</a:t>
            </a:r>
            <a:r>
              <a:rPr lang="en-US" sz="1800">
                <a:solidFill>
                  <a:schemeClr val="tx1"/>
                </a:solidFill>
              </a:rPr>
              <a:t> &lt; 0.05) (Figure 1).”</a:t>
            </a:r>
          </a:p>
        </p:txBody>
      </p:sp>
      <p:sp>
        <p:nvSpPr>
          <p:cNvPr id="49161" name="AutoShape 9"/>
          <p:cNvSpPr>
            <a:spLocks noChangeArrowheads="1"/>
          </p:cNvSpPr>
          <p:nvPr/>
        </p:nvSpPr>
        <p:spPr bwMode="auto">
          <a:xfrm>
            <a:off x="457200" y="3429000"/>
            <a:ext cx="2133600" cy="1524000"/>
          </a:xfrm>
          <a:prstGeom prst="wedgeRoundRectCallout">
            <a:avLst>
              <a:gd name="adj1" fmla="val -8481"/>
              <a:gd name="adj2" fmla="val -121875"/>
              <a:gd name="adj3" fmla="val 16667"/>
            </a:avLst>
          </a:prstGeom>
          <a:solidFill>
            <a:srgbClr val="CC0000"/>
          </a:solidFill>
          <a:ln w="9525">
            <a:solidFill>
              <a:schemeClr val="tx1"/>
            </a:solidFill>
            <a:miter lim="800000"/>
            <a:headEnd/>
            <a:tailEnd/>
          </a:ln>
          <a:effectLst/>
        </p:spPr>
        <p:txBody>
          <a:bodyPr/>
          <a:lstStyle/>
          <a:p>
            <a:pPr algn="ctr">
              <a:defRPr/>
            </a:pPr>
            <a:r>
              <a:rPr lang="en-US" sz="1600">
                <a:effectLst>
                  <a:outerShdw blurRad="38100" dist="38100" dir="2700000" algn="tl">
                    <a:srgbClr val="000000"/>
                  </a:outerShdw>
                </a:effectLst>
                <a:latin typeface="Arial" charset="0"/>
              </a:rPr>
              <a:t>You need not </a:t>
            </a:r>
            <a:r>
              <a:rPr lang="en-US" sz="1600">
                <a:solidFill>
                  <a:srgbClr val="FFFF00"/>
                </a:solidFill>
                <a:effectLst>
                  <a:outerShdw blurRad="38100" dist="38100" dir="2700000" algn="tl">
                    <a:srgbClr val="000000"/>
                  </a:outerShdw>
                </a:effectLst>
                <a:latin typeface="Arial" charset="0"/>
              </a:rPr>
              <a:t>“show”</a:t>
            </a:r>
            <a:r>
              <a:rPr lang="en-US" sz="1600">
                <a:effectLst>
                  <a:outerShdw blurRad="38100" dist="38100" dir="2700000" algn="tl">
                    <a:srgbClr val="000000"/>
                  </a:outerShdw>
                </a:effectLst>
                <a:latin typeface="Arial" charset="0"/>
              </a:rPr>
              <a:t> the reader the data.   See “(Figure 1)” in SENTENCE B.</a:t>
            </a:r>
          </a:p>
        </p:txBody>
      </p:sp>
      <p:sp>
        <p:nvSpPr>
          <p:cNvPr id="49162" name="AutoShape 10"/>
          <p:cNvSpPr>
            <a:spLocks noChangeArrowheads="1"/>
          </p:cNvSpPr>
          <p:nvPr/>
        </p:nvSpPr>
        <p:spPr bwMode="auto">
          <a:xfrm>
            <a:off x="6172200" y="3200400"/>
            <a:ext cx="2743200" cy="1524000"/>
          </a:xfrm>
          <a:prstGeom prst="wedgeRoundRectCallout">
            <a:avLst>
              <a:gd name="adj1" fmla="val -64759"/>
              <a:gd name="adj2" fmla="val -90417"/>
              <a:gd name="adj3" fmla="val 16667"/>
            </a:avLst>
          </a:prstGeom>
          <a:solidFill>
            <a:srgbClr val="0000FF"/>
          </a:solidFill>
          <a:ln w="9525">
            <a:solidFill>
              <a:schemeClr val="tx1"/>
            </a:solidFill>
            <a:miter lim="800000"/>
            <a:headEnd/>
            <a:tailEnd/>
          </a:ln>
          <a:effectLst/>
        </p:spPr>
        <p:txBody>
          <a:bodyPr/>
          <a:lstStyle/>
          <a:p>
            <a:pPr algn="ctr">
              <a:defRPr/>
            </a:pPr>
            <a:r>
              <a:rPr lang="en-US" sz="1600">
                <a:effectLst>
                  <a:outerShdw blurRad="38100" dist="38100" dir="2700000" algn="tl">
                    <a:srgbClr val="000000"/>
                  </a:outerShdw>
                </a:effectLst>
                <a:latin typeface="Arial" charset="0"/>
              </a:rPr>
              <a:t>The t-value itself is not significant.  Rather it may indicate that the </a:t>
            </a:r>
            <a:r>
              <a:rPr lang="en-US" sz="1600">
                <a:solidFill>
                  <a:srgbClr val="FFFF00"/>
                </a:solidFill>
                <a:effectLst>
                  <a:outerShdw blurRad="38100" dist="38100" dir="2700000" algn="tl">
                    <a:srgbClr val="000000"/>
                  </a:outerShdw>
                </a:effectLst>
                <a:latin typeface="Arial" charset="0"/>
              </a:rPr>
              <a:t>difference</a:t>
            </a:r>
            <a:r>
              <a:rPr lang="en-US" sz="1600">
                <a:effectLst>
                  <a:outerShdw blurRad="38100" dist="38100" dir="2700000" algn="tl">
                    <a:srgbClr val="000000"/>
                  </a:outerShdw>
                </a:effectLst>
                <a:latin typeface="Arial" charset="0"/>
              </a:rPr>
              <a:t> between two means </a:t>
            </a:r>
            <a:r>
              <a:rPr lang="en-US" sz="1600">
                <a:solidFill>
                  <a:srgbClr val="FFFF00"/>
                </a:solidFill>
                <a:effectLst>
                  <a:outerShdw blurRad="38100" dist="38100" dir="2700000" algn="tl">
                    <a:srgbClr val="000000"/>
                  </a:outerShdw>
                </a:effectLst>
                <a:latin typeface="Arial" charset="0"/>
              </a:rPr>
              <a:t>is significant</a:t>
            </a:r>
            <a:r>
              <a:rPr lang="en-US" sz="1600">
                <a:effectLst>
                  <a:outerShdw blurRad="38100" dist="38100" dir="2700000" algn="tl">
                    <a:srgbClr val="000000"/>
                  </a:outerShdw>
                </a:effectLst>
                <a:latin typeface="Arial" charset="0"/>
              </a:rPr>
              <a:t>.</a:t>
            </a:r>
          </a:p>
        </p:txBody>
      </p:sp>
      <p:sp>
        <p:nvSpPr>
          <p:cNvPr id="49163" name="AutoShape 11"/>
          <p:cNvSpPr>
            <a:spLocks noChangeArrowheads="1"/>
          </p:cNvSpPr>
          <p:nvPr/>
        </p:nvSpPr>
        <p:spPr bwMode="auto">
          <a:xfrm>
            <a:off x="3124200" y="3429000"/>
            <a:ext cx="2743200" cy="1600200"/>
          </a:xfrm>
          <a:prstGeom prst="wedgeRoundRectCallout">
            <a:avLst>
              <a:gd name="adj1" fmla="val -18519"/>
              <a:gd name="adj2" fmla="val -102282"/>
              <a:gd name="adj3" fmla="val 16667"/>
            </a:avLst>
          </a:prstGeom>
          <a:solidFill>
            <a:srgbClr val="684522"/>
          </a:solidFill>
          <a:ln w="9525">
            <a:solidFill>
              <a:schemeClr val="tx1"/>
            </a:solidFill>
            <a:miter lim="800000"/>
            <a:headEnd/>
            <a:tailEnd/>
          </a:ln>
          <a:effectLst/>
        </p:spPr>
        <p:txBody>
          <a:bodyPr/>
          <a:lstStyle/>
          <a:p>
            <a:pPr algn="ctr">
              <a:defRPr/>
            </a:pPr>
            <a:r>
              <a:rPr lang="en-US" sz="1600">
                <a:effectLst>
                  <a:outerShdw blurRad="38100" dist="38100" dir="2700000" algn="tl">
                    <a:srgbClr val="000000"/>
                  </a:outerShdw>
                </a:effectLst>
                <a:latin typeface="Arial" charset="0"/>
              </a:rPr>
              <a:t>You need not go into this detail in RESULTS if you have explained what statistical test you used in METHODS.   </a:t>
            </a:r>
          </a:p>
        </p:txBody>
      </p:sp>
      <p:sp>
        <p:nvSpPr>
          <p:cNvPr id="49164" name="AutoShape 12"/>
          <p:cNvSpPr>
            <a:spLocks noChangeArrowheads="1"/>
          </p:cNvSpPr>
          <p:nvPr/>
        </p:nvSpPr>
        <p:spPr bwMode="auto">
          <a:xfrm>
            <a:off x="7162800" y="381000"/>
            <a:ext cx="1752600" cy="1752600"/>
          </a:xfrm>
          <a:prstGeom prst="wedgeRoundRectCallout">
            <a:avLst>
              <a:gd name="adj1" fmla="val -138134"/>
              <a:gd name="adj2" fmla="val 45833"/>
              <a:gd name="adj3" fmla="val 16667"/>
            </a:avLst>
          </a:prstGeom>
          <a:solidFill>
            <a:srgbClr val="E6582C"/>
          </a:solidFill>
          <a:ln w="9525">
            <a:solidFill>
              <a:schemeClr val="tx1"/>
            </a:solidFill>
            <a:miter lim="800000"/>
            <a:headEnd/>
            <a:tailEnd/>
          </a:ln>
          <a:effectLst/>
        </p:spPr>
        <p:txBody>
          <a:bodyPr/>
          <a:lstStyle/>
          <a:p>
            <a:pPr algn="ctr">
              <a:defRPr/>
            </a:pPr>
            <a:r>
              <a:rPr lang="en-US" sz="1600">
                <a:effectLst>
                  <a:outerShdw blurRad="38100" dist="38100" dir="2700000" algn="tl">
                    <a:srgbClr val="000000"/>
                  </a:outerShdw>
                </a:effectLst>
                <a:latin typeface="Arial" charset="0"/>
              </a:rPr>
              <a:t>Your variable (light intensity) should be the </a:t>
            </a:r>
            <a:r>
              <a:rPr lang="en-US" sz="1600">
                <a:solidFill>
                  <a:srgbClr val="FFFF00"/>
                </a:solidFill>
                <a:effectLst>
                  <a:outerShdw blurRad="38100" dist="38100" dir="2700000" algn="tl">
                    <a:srgbClr val="000000"/>
                  </a:outerShdw>
                </a:effectLst>
                <a:latin typeface="Arial" charset="0"/>
              </a:rPr>
              <a:t>subject</a:t>
            </a:r>
            <a:r>
              <a:rPr lang="en-US" sz="1600">
                <a:effectLst>
                  <a:outerShdw blurRad="38100" dist="38100" dir="2700000" algn="tl">
                    <a:srgbClr val="000000"/>
                  </a:outerShdw>
                </a:effectLst>
                <a:latin typeface="Arial" charset="0"/>
              </a:rPr>
              <a:t>.   See SENTENCE B</a:t>
            </a:r>
          </a:p>
        </p:txBody>
      </p:sp>
      <p:sp>
        <p:nvSpPr>
          <p:cNvPr id="13321" name="Text Box 13"/>
          <p:cNvSpPr txBox="1">
            <a:spLocks noChangeArrowheads="1"/>
          </p:cNvSpPr>
          <p:nvPr/>
        </p:nvSpPr>
        <p:spPr bwMode="auto">
          <a:xfrm>
            <a:off x="533400" y="1219200"/>
            <a:ext cx="5403850" cy="466725"/>
          </a:xfrm>
          <a:prstGeom prst="rect">
            <a:avLst/>
          </a:prstGeom>
          <a:solidFill>
            <a:srgbClr val="E4E4E4"/>
          </a:solidFill>
          <a:ln w="9525">
            <a:solidFill>
              <a:schemeClr val="accent2"/>
            </a:solidFill>
            <a:miter lim="800000"/>
            <a:headEnd/>
            <a:tailEnd/>
          </a:ln>
        </p:spPr>
        <p:txBody>
          <a:bodyPr wrap="none">
            <a:spAutoFit/>
          </a:bodyPr>
          <a:lstStyle/>
          <a:p>
            <a:r>
              <a:rPr lang="en-US" sz="2400">
                <a:solidFill>
                  <a:srgbClr val="CC0000"/>
                </a:solidFill>
              </a:rPr>
              <a:t>RESULTS -- critique of SENTENCE A:</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8"/>
          <p:cNvSpPr>
            <a:spLocks noChangeArrowheads="1"/>
          </p:cNvSpPr>
          <p:nvPr/>
        </p:nvSpPr>
        <p:spPr bwMode="auto">
          <a:xfrm>
            <a:off x="533400" y="4572000"/>
            <a:ext cx="7924800" cy="1143000"/>
          </a:xfrm>
          <a:prstGeom prst="rect">
            <a:avLst/>
          </a:prstGeom>
          <a:noFill/>
          <a:ln w="9525">
            <a:solidFill>
              <a:srgbClr val="660066"/>
            </a:solidFill>
            <a:miter lim="800000"/>
            <a:headEnd/>
            <a:tailEnd/>
          </a:ln>
        </p:spPr>
        <p:txBody>
          <a:bodyPr anchor="ctr"/>
          <a:lstStyle/>
          <a:p>
            <a:r>
              <a:rPr lang="en-US" sz="1800">
                <a:solidFill>
                  <a:srgbClr val="660066"/>
                </a:solidFill>
              </a:rPr>
              <a:t>SENTENCE B:</a:t>
            </a:r>
            <a:br>
              <a:rPr lang="en-US" sz="1800">
                <a:solidFill>
                  <a:srgbClr val="660066"/>
                </a:solidFill>
              </a:rPr>
            </a:br>
            <a:r>
              <a:rPr lang="en-US" sz="1800">
                <a:solidFill>
                  <a:schemeClr val="tx1"/>
                </a:solidFill>
              </a:rPr>
              <a:t>“Increased </a:t>
            </a:r>
            <a:r>
              <a:rPr lang="en-US" sz="1800">
                <a:solidFill>
                  <a:srgbClr val="E6582C"/>
                </a:solidFill>
              </a:rPr>
              <a:t>light intensity</a:t>
            </a:r>
            <a:r>
              <a:rPr lang="en-US" sz="1800">
                <a:solidFill>
                  <a:schemeClr val="tx1"/>
                </a:solidFill>
              </a:rPr>
              <a:t> caused </a:t>
            </a:r>
            <a:r>
              <a:rPr lang="en-US" sz="1800">
                <a:solidFill>
                  <a:srgbClr val="684522"/>
                </a:solidFill>
              </a:rPr>
              <a:t>significantly greater</a:t>
            </a:r>
            <a:r>
              <a:rPr lang="en-US" sz="1800">
                <a:solidFill>
                  <a:schemeClr val="tx1"/>
                </a:solidFill>
              </a:rPr>
              <a:t> internode elongation</a:t>
            </a:r>
            <a:br>
              <a:rPr lang="en-US" sz="1800">
                <a:solidFill>
                  <a:schemeClr val="tx1"/>
                </a:solidFill>
              </a:rPr>
            </a:br>
            <a:r>
              <a:rPr lang="en-US" sz="1800">
                <a:solidFill>
                  <a:schemeClr val="tx1"/>
                </a:solidFill>
              </a:rPr>
              <a:t> in radish plants (</a:t>
            </a:r>
            <a:r>
              <a:rPr lang="en-US" sz="1800">
                <a:solidFill>
                  <a:srgbClr val="684522"/>
                </a:solidFill>
              </a:rPr>
              <a:t>p &lt; 0.05)</a:t>
            </a:r>
            <a:r>
              <a:rPr lang="en-US" sz="1800">
                <a:solidFill>
                  <a:schemeClr val="tx1"/>
                </a:solidFill>
              </a:rPr>
              <a:t> </a:t>
            </a:r>
            <a:r>
              <a:rPr lang="en-US" sz="1800">
                <a:solidFill>
                  <a:srgbClr val="CC0000"/>
                </a:solidFill>
              </a:rPr>
              <a:t>(Figure 1</a:t>
            </a:r>
            <a:r>
              <a:rPr lang="en-US" sz="1800">
                <a:solidFill>
                  <a:schemeClr val="tx1"/>
                </a:solidFill>
              </a:rPr>
              <a:t>).”</a:t>
            </a:r>
          </a:p>
        </p:txBody>
      </p:sp>
      <p:sp>
        <p:nvSpPr>
          <p:cNvPr id="14339" name="Rectangle 2"/>
          <p:cNvSpPr>
            <a:spLocks noGrp="1" noChangeArrowheads="1"/>
          </p:cNvSpPr>
          <p:nvPr>
            <p:ph type="title"/>
          </p:nvPr>
        </p:nvSpPr>
        <p:spPr>
          <a:xfrm>
            <a:off x="685800" y="381000"/>
            <a:ext cx="7772400" cy="609600"/>
          </a:xfrm>
        </p:spPr>
        <p:txBody>
          <a:bodyPr/>
          <a:lstStyle/>
          <a:p>
            <a:pPr eaLnBrk="1" hangingPunct="1"/>
            <a:r>
              <a:rPr lang="en-US" sz="2800" b="1" smtClean="0">
                <a:solidFill>
                  <a:srgbClr val="0066CC"/>
                </a:solidFill>
              </a:rPr>
              <a:t>Concise Scientific Writing</a:t>
            </a:r>
            <a:br>
              <a:rPr lang="en-US" sz="2800" b="1" smtClean="0">
                <a:solidFill>
                  <a:srgbClr val="0066CC"/>
                </a:solidFill>
              </a:rPr>
            </a:br>
            <a:r>
              <a:rPr lang="en-US" sz="2000" b="1" smtClean="0">
                <a:solidFill>
                  <a:srgbClr val="660066"/>
                </a:solidFill>
              </a:rPr>
              <a:t>Suggestions for Good Scientific Writing</a:t>
            </a:r>
            <a:endParaRPr lang="en-US" sz="2800" b="1" smtClean="0">
              <a:solidFill>
                <a:srgbClr val="660066"/>
              </a:solidFill>
            </a:endParaRPr>
          </a:p>
        </p:txBody>
      </p:sp>
      <p:sp>
        <p:nvSpPr>
          <p:cNvPr id="14340" name="Rectangle 3"/>
          <p:cNvSpPr>
            <a:spLocks noChangeArrowheads="1"/>
          </p:cNvSpPr>
          <p:nvPr/>
        </p:nvSpPr>
        <p:spPr bwMode="auto">
          <a:xfrm>
            <a:off x="533400" y="1828800"/>
            <a:ext cx="7924800" cy="1066800"/>
          </a:xfrm>
          <a:prstGeom prst="rect">
            <a:avLst/>
          </a:prstGeom>
          <a:noFill/>
          <a:ln w="9525">
            <a:noFill/>
            <a:miter lim="800000"/>
            <a:headEnd/>
            <a:tailEnd/>
          </a:ln>
        </p:spPr>
        <p:txBody>
          <a:bodyPr anchor="ctr"/>
          <a:lstStyle/>
          <a:p>
            <a:r>
              <a:rPr lang="en-US" sz="1800">
                <a:solidFill>
                  <a:srgbClr val="660066"/>
                </a:solidFill>
              </a:rPr>
              <a:t>SENTENCE A:</a:t>
            </a:r>
            <a:br>
              <a:rPr lang="en-US" sz="1800">
                <a:solidFill>
                  <a:srgbClr val="660066"/>
                </a:solidFill>
              </a:rPr>
            </a:br>
            <a:r>
              <a:rPr lang="en-US" sz="1800">
                <a:solidFill>
                  <a:srgbClr val="CC0000"/>
                </a:solidFill>
              </a:rPr>
              <a:t>“Figure 1 shows</a:t>
            </a:r>
            <a:r>
              <a:rPr lang="en-US" sz="1800">
                <a:solidFill>
                  <a:schemeClr val="tx1"/>
                </a:solidFill>
              </a:rPr>
              <a:t> that plants grown under </a:t>
            </a:r>
            <a:r>
              <a:rPr lang="en-US" sz="1800">
                <a:solidFill>
                  <a:srgbClr val="E6582C"/>
                </a:solidFill>
              </a:rPr>
              <a:t>high light intensity</a:t>
            </a:r>
            <a:r>
              <a:rPr lang="en-US" sz="1800">
                <a:solidFill>
                  <a:schemeClr val="tx1"/>
                </a:solidFill>
              </a:rPr>
              <a:t> had longer stem internodes </a:t>
            </a:r>
            <a:r>
              <a:rPr lang="en-US" sz="1800">
                <a:solidFill>
                  <a:srgbClr val="684522"/>
                </a:solidFill>
              </a:rPr>
              <a:t>as shown by our t-value of 2.81 </a:t>
            </a:r>
            <a:r>
              <a:rPr lang="en-US" sz="1800">
                <a:solidFill>
                  <a:schemeClr val="accent2"/>
                </a:solidFill>
              </a:rPr>
              <a:t>which was significant</a:t>
            </a:r>
            <a:r>
              <a:rPr lang="en-US" sz="1800">
                <a:solidFill>
                  <a:srgbClr val="684522"/>
                </a:solidFill>
              </a:rPr>
              <a:t> at the 95% level for 12 degrees of freedom.”</a:t>
            </a:r>
          </a:p>
        </p:txBody>
      </p:sp>
      <p:sp>
        <p:nvSpPr>
          <p:cNvPr id="14341" name="Rectangle 4"/>
          <p:cNvSpPr>
            <a:spLocks noChangeArrowheads="1"/>
          </p:cNvSpPr>
          <p:nvPr/>
        </p:nvSpPr>
        <p:spPr bwMode="auto">
          <a:xfrm>
            <a:off x="228600" y="1143000"/>
            <a:ext cx="8534400" cy="609600"/>
          </a:xfrm>
          <a:prstGeom prst="rect">
            <a:avLst/>
          </a:prstGeom>
          <a:noFill/>
          <a:ln w="9525">
            <a:noFill/>
            <a:miter lim="800000"/>
            <a:headEnd/>
            <a:tailEnd/>
          </a:ln>
        </p:spPr>
        <p:txBody>
          <a:bodyPr anchor="ctr"/>
          <a:lstStyle/>
          <a:p>
            <a:pPr algn="ctr"/>
            <a:r>
              <a:rPr lang="en-US" sz="2000">
                <a:solidFill>
                  <a:srgbClr val="CC0000"/>
                </a:solidFill>
              </a:rPr>
              <a:t>Here is a critique of  </a:t>
            </a:r>
            <a:r>
              <a:rPr lang="en-US" sz="2000" u="sng">
                <a:solidFill>
                  <a:srgbClr val="CC0000"/>
                </a:solidFill>
              </a:rPr>
              <a:t>two sentences </a:t>
            </a:r>
            <a:r>
              <a:rPr lang="en-US" sz="2000">
                <a:solidFill>
                  <a:srgbClr val="CC0000"/>
                </a:solidFill>
              </a:rPr>
              <a:t>which refer to </a:t>
            </a:r>
            <a:r>
              <a:rPr lang="en-US" sz="2000">
                <a:solidFill>
                  <a:schemeClr val="accent2"/>
                </a:solidFill>
              </a:rPr>
              <a:t>statistical probability</a:t>
            </a:r>
            <a:r>
              <a:rPr lang="en-US" sz="2000">
                <a:solidFill>
                  <a:srgbClr val="CC0000"/>
                </a:solidFill>
              </a:rPr>
              <a:t>.</a:t>
            </a:r>
            <a:endParaRPr lang="en-US" sz="2800">
              <a:solidFill>
                <a:srgbClr val="CC0000"/>
              </a:solidFill>
            </a:endParaRPr>
          </a:p>
        </p:txBody>
      </p:sp>
      <p:sp>
        <p:nvSpPr>
          <p:cNvPr id="52231" name="AutoShape 7"/>
          <p:cNvSpPr>
            <a:spLocks noChangeArrowheads="1"/>
          </p:cNvSpPr>
          <p:nvPr/>
        </p:nvSpPr>
        <p:spPr bwMode="auto">
          <a:xfrm>
            <a:off x="609600" y="5791200"/>
            <a:ext cx="5181600" cy="914400"/>
          </a:xfrm>
          <a:prstGeom prst="wedgeRoundRectCallout">
            <a:avLst>
              <a:gd name="adj1" fmla="val -13390"/>
              <a:gd name="adj2" fmla="val -78672"/>
              <a:gd name="adj3" fmla="val 16667"/>
            </a:avLst>
          </a:prstGeom>
          <a:solidFill>
            <a:srgbClr val="0000FF"/>
          </a:solidFill>
          <a:ln w="9525">
            <a:solidFill>
              <a:schemeClr val="tx1"/>
            </a:solidFill>
            <a:miter lim="800000"/>
            <a:headEnd/>
            <a:tailEnd/>
          </a:ln>
        </p:spPr>
        <p:txBody>
          <a:bodyPr/>
          <a:lstStyle/>
          <a:p>
            <a:pPr algn="ctr">
              <a:defRPr/>
            </a:pPr>
            <a:r>
              <a:rPr lang="en-US" sz="1400" dirty="0">
                <a:effectLst>
                  <a:outerShdw blurRad="38100" dist="38100" dir="2700000" algn="tl">
                    <a:srgbClr val="000000"/>
                  </a:outerShdw>
                </a:effectLst>
                <a:latin typeface="Arial" pitchFamily="34" charset="0"/>
              </a:rPr>
              <a:t>Low probability supports </a:t>
            </a:r>
            <a:r>
              <a:rPr lang="en-US" sz="1400" dirty="0">
                <a:effectLst>
                  <a:outerShdw blurRad="38100" dist="38100" dir="2700000" algn="tl">
                    <a:srgbClr val="000000"/>
                  </a:outerShdw>
                </a:effectLst>
                <a:latin typeface="Arial" pitchFamily="34" charset="0"/>
              </a:rPr>
              <a:t>your claim of “significantly greater” meaning that you can reject H</a:t>
            </a:r>
            <a:r>
              <a:rPr lang="en-US" sz="1400" baseline="-25000" dirty="0">
                <a:effectLst>
                  <a:outerShdw blurRad="38100" dist="38100" dir="2700000" algn="tl">
                    <a:srgbClr val="000000"/>
                  </a:outerShdw>
                </a:effectLst>
                <a:latin typeface="Arial" pitchFamily="34" charset="0"/>
              </a:rPr>
              <a:t>o</a:t>
            </a:r>
            <a:r>
              <a:rPr lang="en-US" sz="1400" dirty="0">
                <a:effectLst>
                  <a:outerShdw blurRad="38100" dist="38100" dir="2700000" algn="tl">
                    <a:srgbClr val="000000"/>
                  </a:outerShdw>
                </a:effectLst>
                <a:latin typeface="Arial" pitchFamily="34" charset="0"/>
              </a:rPr>
              <a:t> with &lt; 5% chance of Type I error</a:t>
            </a:r>
            <a:r>
              <a:rPr lang="en-US" sz="1400" dirty="0">
                <a:effectLst>
                  <a:outerShdw blurRad="38100" dist="38100" dir="2700000" algn="tl">
                    <a:srgbClr val="000000"/>
                  </a:outerShdw>
                </a:effectLst>
                <a:latin typeface="Arial" pitchFamily="34" charset="0"/>
              </a:rPr>
              <a:t>.   “Methods” will note that you used </a:t>
            </a:r>
            <a:r>
              <a:rPr lang="en-US" sz="1400" i="1" dirty="0">
                <a:effectLst>
                  <a:outerShdw blurRad="38100" dist="38100" dir="2700000" algn="tl">
                    <a:srgbClr val="000000"/>
                  </a:outerShdw>
                </a:effectLst>
                <a:latin typeface="Arial" pitchFamily="34" charset="0"/>
              </a:rPr>
              <a:t>t-</a:t>
            </a:r>
            <a:r>
              <a:rPr lang="en-US" sz="1400" dirty="0">
                <a:effectLst>
                  <a:outerShdw blurRad="38100" dist="38100" dir="2700000" algn="tl">
                    <a:srgbClr val="000000"/>
                  </a:outerShdw>
                </a:effectLst>
                <a:latin typeface="Arial" pitchFamily="34" charset="0"/>
              </a:rPr>
              <a:t>test.</a:t>
            </a:r>
            <a:endParaRPr lang="en-US" sz="1400" dirty="0">
              <a:effectLst>
                <a:outerShdw blurRad="38100" dist="38100" dir="2700000" algn="tl">
                  <a:srgbClr val="000000"/>
                </a:outerShdw>
              </a:effectLst>
              <a:latin typeface="Arial" pitchFamily="34" charset="0"/>
            </a:endParaRPr>
          </a:p>
        </p:txBody>
      </p:sp>
      <p:sp>
        <p:nvSpPr>
          <p:cNvPr id="52232" name="AutoShape 8"/>
          <p:cNvSpPr>
            <a:spLocks noChangeArrowheads="1"/>
          </p:cNvSpPr>
          <p:nvPr/>
        </p:nvSpPr>
        <p:spPr bwMode="auto">
          <a:xfrm>
            <a:off x="3352800" y="3048000"/>
            <a:ext cx="3352800" cy="1143000"/>
          </a:xfrm>
          <a:prstGeom prst="wedgeRoundRectCallout">
            <a:avLst>
              <a:gd name="adj1" fmla="val 3178"/>
              <a:gd name="adj2" fmla="val 116837"/>
              <a:gd name="adj3" fmla="val 16667"/>
            </a:avLst>
          </a:prstGeom>
          <a:solidFill>
            <a:srgbClr val="CB9661"/>
          </a:solidFill>
          <a:ln w="9525">
            <a:solidFill>
              <a:schemeClr val="tx1"/>
            </a:solidFill>
            <a:miter lim="800000"/>
            <a:headEnd/>
            <a:tailEnd/>
          </a:ln>
          <a:effectLst/>
        </p:spPr>
        <p:txBody>
          <a:bodyPr/>
          <a:lstStyle/>
          <a:p>
            <a:pPr algn="ctr">
              <a:defRPr/>
            </a:pPr>
            <a:r>
              <a:rPr lang="en-US" sz="1600" dirty="0">
                <a:effectLst>
                  <a:outerShdw blurRad="38100" dist="38100" dir="2700000" algn="tl">
                    <a:srgbClr val="000000"/>
                  </a:outerShdw>
                </a:effectLst>
                <a:latin typeface="Arial" charset="0"/>
              </a:rPr>
              <a:t>The “significantly greater” indicates that you have based your claim on statistical tests (see blue bubble below).</a:t>
            </a:r>
          </a:p>
        </p:txBody>
      </p:sp>
      <p:sp>
        <p:nvSpPr>
          <p:cNvPr id="52233" name="AutoShape 9"/>
          <p:cNvSpPr>
            <a:spLocks noChangeArrowheads="1"/>
          </p:cNvSpPr>
          <p:nvPr/>
        </p:nvSpPr>
        <p:spPr bwMode="auto">
          <a:xfrm>
            <a:off x="228600" y="3048000"/>
            <a:ext cx="1752600" cy="990600"/>
          </a:xfrm>
          <a:prstGeom prst="wedgeRoundRectCallout">
            <a:avLst>
              <a:gd name="adj1" fmla="val 88914"/>
              <a:gd name="adj2" fmla="val 149161"/>
              <a:gd name="adj3" fmla="val 16667"/>
            </a:avLst>
          </a:prstGeom>
          <a:solidFill>
            <a:srgbClr val="E6582C"/>
          </a:solidFill>
          <a:ln w="9525">
            <a:solidFill>
              <a:schemeClr val="tx1"/>
            </a:solidFill>
            <a:miter lim="800000"/>
            <a:headEnd/>
            <a:tailEnd/>
          </a:ln>
          <a:effectLst/>
        </p:spPr>
        <p:txBody>
          <a:bodyPr/>
          <a:lstStyle/>
          <a:p>
            <a:pPr algn="ctr">
              <a:defRPr/>
            </a:pPr>
            <a:r>
              <a:rPr lang="en-US" sz="1600" dirty="0">
                <a:effectLst>
                  <a:outerShdw blurRad="38100" dist="38100" dir="2700000" algn="tl">
                    <a:srgbClr val="000000"/>
                  </a:outerShdw>
                </a:effectLst>
                <a:latin typeface="Arial" charset="0"/>
              </a:rPr>
              <a:t>Reader encounters </a:t>
            </a:r>
            <a:r>
              <a:rPr lang="en-US" sz="1600" dirty="0">
                <a:solidFill>
                  <a:srgbClr val="FFFF00"/>
                </a:solidFill>
                <a:effectLst>
                  <a:outerShdw blurRad="38100" dist="38100" dir="2700000" algn="tl">
                    <a:srgbClr val="000000"/>
                  </a:outerShdw>
                </a:effectLst>
                <a:latin typeface="Arial" charset="0"/>
              </a:rPr>
              <a:t>subject</a:t>
            </a:r>
            <a:r>
              <a:rPr lang="en-US" sz="1600" dirty="0">
                <a:effectLst>
                  <a:outerShdw blurRad="38100" dist="38100" dir="2700000" algn="tl">
                    <a:srgbClr val="000000"/>
                  </a:outerShdw>
                </a:effectLst>
                <a:latin typeface="Arial" charset="0"/>
              </a:rPr>
              <a:t> first</a:t>
            </a:r>
          </a:p>
        </p:txBody>
      </p:sp>
      <p:sp>
        <p:nvSpPr>
          <p:cNvPr id="52230" name="AutoShape 6"/>
          <p:cNvSpPr>
            <a:spLocks noChangeArrowheads="1"/>
          </p:cNvSpPr>
          <p:nvPr/>
        </p:nvSpPr>
        <p:spPr bwMode="auto">
          <a:xfrm>
            <a:off x="6096000" y="5334000"/>
            <a:ext cx="2438400" cy="1219200"/>
          </a:xfrm>
          <a:prstGeom prst="wedgeRoundRectCallout">
            <a:avLst>
              <a:gd name="adj1" fmla="val -103129"/>
              <a:gd name="adj2" fmla="val -38312"/>
              <a:gd name="adj3" fmla="val 16667"/>
            </a:avLst>
          </a:prstGeom>
          <a:solidFill>
            <a:srgbClr val="CC0000"/>
          </a:solidFill>
          <a:ln w="9525">
            <a:solidFill>
              <a:schemeClr val="tx1"/>
            </a:solidFill>
            <a:miter lim="800000"/>
            <a:headEnd/>
            <a:tailEnd/>
          </a:ln>
          <a:effectLst/>
        </p:spPr>
        <p:txBody>
          <a:bodyPr/>
          <a:lstStyle/>
          <a:p>
            <a:pPr algn="ctr">
              <a:defRPr/>
            </a:pPr>
            <a:r>
              <a:rPr lang="en-US" sz="1600" dirty="0">
                <a:effectLst>
                  <a:outerShdw blurRad="38100" dist="38100" dir="2700000" algn="tl">
                    <a:srgbClr val="000000"/>
                  </a:outerShdw>
                </a:effectLst>
                <a:latin typeface="Arial" charset="0"/>
              </a:rPr>
              <a:t>Reader will know </a:t>
            </a:r>
          </a:p>
          <a:p>
            <a:pPr algn="ctr">
              <a:defRPr/>
            </a:pPr>
            <a:r>
              <a:rPr lang="en-US" sz="1600" dirty="0">
                <a:effectLst>
                  <a:outerShdw blurRad="38100" dist="38100" dir="2700000" algn="tl">
                    <a:srgbClr val="000000"/>
                  </a:outerShdw>
                </a:effectLst>
                <a:latin typeface="Arial" charset="0"/>
              </a:rPr>
              <a:t>where </a:t>
            </a:r>
          </a:p>
          <a:p>
            <a:pPr algn="ctr">
              <a:defRPr/>
            </a:pPr>
            <a:r>
              <a:rPr lang="en-US" sz="1600" dirty="0">
                <a:effectLst>
                  <a:outerShdw blurRad="38100" dist="38100" dir="2700000" algn="tl">
                    <a:srgbClr val="000000"/>
                  </a:outerShdw>
                </a:effectLst>
                <a:latin typeface="Arial" charset="0"/>
              </a:rPr>
              <a:t>to find data by this</a:t>
            </a:r>
          </a:p>
          <a:p>
            <a:pPr algn="ctr">
              <a:defRPr/>
            </a:pPr>
            <a:r>
              <a:rPr lang="en-US" sz="1600" dirty="0">
                <a:effectLst>
                  <a:outerShdw blurRad="38100" dist="38100" dir="2700000" algn="tl">
                    <a:srgbClr val="000000"/>
                  </a:outerShdw>
                </a:effectLst>
                <a:latin typeface="Arial" charset="0"/>
              </a:rPr>
              <a:t> brief reference.</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E4E4E4"/>
        </a:solidFill>
        <a:effectLst/>
      </p:bgPr>
    </p:bg>
    <p:spTree>
      <p:nvGrpSpPr>
        <p:cNvPr id="1" name=""/>
        <p:cNvGrpSpPr/>
        <p:nvPr/>
      </p:nvGrpSpPr>
      <p:grpSpPr>
        <a:xfrm>
          <a:off x="0" y="0"/>
          <a:ext cx="0" cy="0"/>
          <a:chOff x="0" y="0"/>
          <a:chExt cx="0" cy="0"/>
        </a:xfrm>
      </p:grpSpPr>
      <p:sp>
        <p:nvSpPr>
          <p:cNvPr id="15362" name="Text Box 4"/>
          <p:cNvSpPr txBox="1">
            <a:spLocks noChangeArrowheads="1"/>
          </p:cNvSpPr>
          <p:nvPr/>
        </p:nvSpPr>
        <p:spPr bwMode="auto">
          <a:xfrm>
            <a:off x="365125" y="722313"/>
            <a:ext cx="8258175" cy="923925"/>
          </a:xfrm>
          <a:prstGeom prst="rect">
            <a:avLst/>
          </a:prstGeom>
          <a:noFill/>
          <a:ln w="9525">
            <a:noFill/>
            <a:miter lim="800000"/>
            <a:headEnd/>
            <a:tailEnd/>
          </a:ln>
        </p:spPr>
        <p:txBody>
          <a:bodyPr wrap="none">
            <a:spAutoFit/>
          </a:bodyPr>
          <a:lstStyle/>
          <a:p>
            <a:pPr defTabSz="344488"/>
            <a:endParaRPr lang="en-US" sz="1800">
              <a:latin typeface="Arial" pitchFamily="34" charset="0"/>
            </a:endParaRPr>
          </a:p>
          <a:p>
            <a:pPr defTabSz="344488"/>
            <a:r>
              <a:rPr lang="en-US" sz="1800">
                <a:solidFill>
                  <a:schemeClr val="tx1"/>
                </a:solidFill>
                <a:latin typeface="Arial" pitchFamily="34" charset="0"/>
              </a:rPr>
              <a:t>Exhibit  A:   	The probability suggests that disturbance does not enhance </a:t>
            </a:r>
          </a:p>
          <a:p>
            <a:pPr defTabSz="344488"/>
            <a:r>
              <a:rPr lang="en-US" sz="1800">
                <a:solidFill>
                  <a:schemeClr val="tx1"/>
                </a:solidFill>
                <a:latin typeface="Arial" pitchFamily="34" charset="0"/>
              </a:rPr>
              <a:t>				species richness (</a:t>
            </a:r>
            <a:r>
              <a:rPr lang="en-US" sz="1800">
                <a:solidFill>
                  <a:srgbClr val="CC0066"/>
                </a:solidFill>
                <a:latin typeface="Arial" pitchFamily="34" charset="0"/>
              </a:rPr>
              <a:t>p &gt; 0.10; </a:t>
            </a:r>
            <a:r>
              <a:rPr lang="en-US" sz="1800">
                <a:solidFill>
                  <a:schemeClr val="tx1"/>
                </a:solidFill>
                <a:latin typeface="Arial" pitchFamily="34" charset="0"/>
              </a:rPr>
              <a:t>Table 2).</a:t>
            </a:r>
          </a:p>
        </p:txBody>
      </p:sp>
      <p:sp>
        <p:nvSpPr>
          <p:cNvPr id="15363" name="Freeform 5"/>
          <p:cNvSpPr>
            <a:spLocks/>
          </p:cNvSpPr>
          <p:nvPr/>
        </p:nvSpPr>
        <p:spPr bwMode="auto">
          <a:xfrm>
            <a:off x="1754188" y="989013"/>
            <a:ext cx="3378200" cy="636587"/>
          </a:xfrm>
          <a:custGeom>
            <a:avLst/>
            <a:gdLst>
              <a:gd name="T0" fmla="*/ 76 w 2128"/>
              <a:gd name="T1" fmla="*/ 6 h 401"/>
              <a:gd name="T2" fmla="*/ 23 w 2128"/>
              <a:gd name="T3" fmla="*/ 41 h 401"/>
              <a:gd name="T4" fmla="*/ 0 w 2128"/>
              <a:gd name="T5" fmla="*/ 94 h 401"/>
              <a:gd name="T6" fmla="*/ 588 w 2128"/>
              <a:gd name="T7" fmla="*/ 235 h 401"/>
              <a:gd name="T8" fmla="*/ 1787 w 2128"/>
              <a:gd name="T9" fmla="*/ 265 h 401"/>
              <a:gd name="T10" fmla="*/ 2098 w 2128"/>
              <a:gd name="T11" fmla="*/ 247 h 401"/>
              <a:gd name="T12" fmla="*/ 2081 w 2128"/>
              <a:gd name="T13" fmla="*/ 59 h 401"/>
              <a:gd name="T14" fmla="*/ 1992 w 2128"/>
              <a:gd name="T15" fmla="*/ 12 h 401"/>
              <a:gd name="T16" fmla="*/ 1957 w 2128"/>
              <a:gd name="T17" fmla="*/ 0 h 401"/>
              <a:gd name="T18" fmla="*/ 76 w 2128"/>
              <a:gd name="T19" fmla="*/ 6 h 40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28"/>
              <a:gd name="T31" fmla="*/ 0 h 401"/>
              <a:gd name="T32" fmla="*/ 2128 w 2128"/>
              <a:gd name="T33" fmla="*/ 401 h 40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28" h="401">
                <a:moveTo>
                  <a:pt x="76" y="6"/>
                </a:moveTo>
                <a:cubicBezTo>
                  <a:pt x="59" y="18"/>
                  <a:pt x="23" y="41"/>
                  <a:pt x="23" y="41"/>
                </a:cubicBezTo>
                <a:cubicBezTo>
                  <a:pt x="13" y="57"/>
                  <a:pt x="0" y="94"/>
                  <a:pt x="0" y="94"/>
                </a:cubicBezTo>
                <a:cubicBezTo>
                  <a:pt x="17" y="401"/>
                  <a:pt x="94" y="230"/>
                  <a:pt x="588" y="235"/>
                </a:cubicBezTo>
                <a:cubicBezTo>
                  <a:pt x="973" y="301"/>
                  <a:pt x="1395" y="260"/>
                  <a:pt x="1787" y="265"/>
                </a:cubicBezTo>
                <a:cubicBezTo>
                  <a:pt x="1885" y="274"/>
                  <a:pt x="2042" y="338"/>
                  <a:pt x="2098" y="247"/>
                </a:cubicBezTo>
                <a:cubicBezTo>
                  <a:pt x="2096" y="184"/>
                  <a:pt x="2128" y="100"/>
                  <a:pt x="2081" y="59"/>
                </a:cubicBezTo>
                <a:cubicBezTo>
                  <a:pt x="2052" y="34"/>
                  <a:pt x="2027" y="24"/>
                  <a:pt x="1992" y="12"/>
                </a:cubicBezTo>
                <a:cubicBezTo>
                  <a:pt x="1980" y="8"/>
                  <a:pt x="1957" y="0"/>
                  <a:pt x="1957" y="0"/>
                </a:cubicBezTo>
                <a:cubicBezTo>
                  <a:pt x="1330" y="7"/>
                  <a:pt x="704" y="6"/>
                  <a:pt x="76" y="6"/>
                </a:cubicBezTo>
                <a:close/>
              </a:path>
            </a:pathLst>
          </a:custGeom>
          <a:noFill/>
          <a:ln w="12700">
            <a:solidFill>
              <a:schemeClr val="accent2"/>
            </a:solidFill>
            <a:round/>
            <a:headEnd/>
            <a:tailEnd/>
          </a:ln>
        </p:spPr>
        <p:txBody>
          <a:bodyPr/>
          <a:lstStyle/>
          <a:p>
            <a:endParaRPr lang="en-US"/>
          </a:p>
        </p:txBody>
      </p:sp>
      <p:sp>
        <p:nvSpPr>
          <p:cNvPr id="15364" name="Freeform 6"/>
          <p:cNvSpPr>
            <a:spLocks/>
          </p:cNvSpPr>
          <p:nvPr/>
        </p:nvSpPr>
        <p:spPr bwMode="auto">
          <a:xfrm rot="1183082">
            <a:off x="4591050" y="354013"/>
            <a:ext cx="342900" cy="760412"/>
          </a:xfrm>
          <a:custGeom>
            <a:avLst/>
            <a:gdLst>
              <a:gd name="T0" fmla="*/ 94 w 216"/>
              <a:gd name="T1" fmla="*/ 324 h 479"/>
              <a:gd name="T2" fmla="*/ 17 w 216"/>
              <a:gd name="T3" fmla="*/ 329 h 479"/>
              <a:gd name="T4" fmla="*/ 12 w 216"/>
              <a:gd name="T5" fmla="*/ 347 h 479"/>
              <a:gd name="T6" fmla="*/ 0 w 216"/>
              <a:gd name="T7" fmla="*/ 382 h 479"/>
              <a:gd name="T8" fmla="*/ 153 w 216"/>
              <a:gd name="T9" fmla="*/ 435 h 479"/>
              <a:gd name="T10" fmla="*/ 82 w 216"/>
              <a:gd name="T11" fmla="*/ 265 h 479"/>
              <a:gd name="T12" fmla="*/ 117 w 216"/>
              <a:gd name="T13" fmla="*/ 194 h 479"/>
              <a:gd name="T14" fmla="*/ 117 w 216"/>
              <a:gd name="T15" fmla="*/ 0 h 479"/>
              <a:gd name="T16" fmla="*/ 0 60000 65536"/>
              <a:gd name="T17" fmla="*/ 0 60000 65536"/>
              <a:gd name="T18" fmla="*/ 0 60000 65536"/>
              <a:gd name="T19" fmla="*/ 0 60000 65536"/>
              <a:gd name="T20" fmla="*/ 0 60000 65536"/>
              <a:gd name="T21" fmla="*/ 0 60000 65536"/>
              <a:gd name="T22" fmla="*/ 0 60000 65536"/>
              <a:gd name="T23" fmla="*/ 0 60000 65536"/>
              <a:gd name="T24" fmla="*/ 0 w 216"/>
              <a:gd name="T25" fmla="*/ 0 h 479"/>
              <a:gd name="T26" fmla="*/ 216 w 216"/>
              <a:gd name="T27" fmla="*/ 479 h 47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 h="479">
                <a:moveTo>
                  <a:pt x="94" y="324"/>
                </a:moveTo>
                <a:cubicBezTo>
                  <a:pt x="68" y="326"/>
                  <a:pt x="42" y="322"/>
                  <a:pt x="17" y="329"/>
                </a:cubicBezTo>
                <a:cubicBezTo>
                  <a:pt x="11" y="331"/>
                  <a:pt x="14" y="341"/>
                  <a:pt x="12" y="347"/>
                </a:cubicBezTo>
                <a:cubicBezTo>
                  <a:pt x="8" y="359"/>
                  <a:pt x="0" y="382"/>
                  <a:pt x="0" y="382"/>
                </a:cubicBezTo>
                <a:cubicBezTo>
                  <a:pt x="11" y="479"/>
                  <a:pt x="30" y="441"/>
                  <a:pt x="153" y="435"/>
                </a:cubicBezTo>
                <a:cubicBezTo>
                  <a:pt x="216" y="337"/>
                  <a:pt x="159" y="284"/>
                  <a:pt x="82" y="265"/>
                </a:cubicBezTo>
                <a:cubicBezTo>
                  <a:pt x="88" y="240"/>
                  <a:pt x="116" y="219"/>
                  <a:pt x="117" y="194"/>
                </a:cubicBezTo>
                <a:cubicBezTo>
                  <a:pt x="120" y="129"/>
                  <a:pt x="117" y="65"/>
                  <a:pt x="117" y="0"/>
                </a:cubicBezTo>
              </a:path>
            </a:pathLst>
          </a:custGeom>
          <a:noFill/>
          <a:ln w="12700">
            <a:solidFill>
              <a:srgbClr val="CC0000"/>
            </a:solidFill>
            <a:round/>
            <a:headEnd/>
            <a:tailEnd/>
          </a:ln>
        </p:spPr>
        <p:txBody>
          <a:bodyPr/>
          <a:lstStyle/>
          <a:p>
            <a:endParaRPr lang="en-US"/>
          </a:p>
        </p:txBody>
      </p:sp>
      <p:sp>
        <p:nvSpPr>
          <p:cNvPr id="15365" name="Line 7"/>
          <p:cNvSpPr>
            <a:spLocks noChangeShapeType="1"/>
          </p:cNvSpPr>
          <p:nvPr/>
        </p:nvSpPr>
        <p:spPr bwMode="auto">
          <a:xfrm>
            <a:off x="2590800" y="609600"/>
            <a:ext cx="152400" cy="457200"/>
          </a:xfrm>
          <a:prstGeom prst="line">
            <a:avLst/>
          </a:prstGeom>
          <a:noFill/>
          <a:ln w="12700">
            <a:solidFill>
              <a:srgbClr val="CC0000"/>
            </a:solidFill>
            <a:round/>
            <a:headEnd/>
            <a:tailEnd type="triangle" w="med" len="med"/>
          </a:ln>
        </p:spPr>
        <p:txBody>
          <a:bodyPr/>
          <a:lstStyle/>
          <a:p>
            <a:endParaRPr lang="en-US"/>
          </a:p>
        </p:txBody>
      </p:sp>
      <p:sp>
        <p:nvSpPr>
          <p:cNvPr id="15366" name="Line 8"/>
          <p:cNvSpPr>
            <a:spLocks noChangeShapeType="1"/>
          </p:cNvSpPr>
          <p:nvPr/>
        </p:nvSpPr>
        <p:spPr bwMode="auto">
          <a:xfrm flipH="1">
            <a:off x="5562600" y="762000"/>
            <a:ext cx="228600" cy="304800"/>
          </a:xfrm>
          <a:prstGeom prst="line">
            <a:avLst/>
          </a:prstGeom>
          <a:noFill/>
          <a:ln w="12700">
            <a:solidFill>
              <a:srgbClr val="CC0000"/>
            </a:solidFill>
            <a:round/>
            <a:headEnd/>
            <a:tailEnd type="triangle" w="med" len="med"/>
          </a:ln>
        </p:spPr>
        <p:txBody>
          <a:bodyPr/>
          <a:lstStyle/>
          <a:p>
            <a:endParaRPr lang="en-US"/>
          </a:p>
        </p:txBody>
      </p:sp>
      <p:sp>
        <p:nvSpPr>
          <p:cNvPr id="15367" name="Text Box 9"/>
          <p:cNvSpPr txBox="1">
            <a:spLocks noChangeArrowheads="1"/>
          </p:cNvSpPr>
          <p:nvPr/>
        </p:nvSpPr>
        <p:spPr bwMode="auto">
          <a:xfrm>
            <a:off x="2270125" y="242888"/>
            <a:ext cx="1444625" cy="396875"/>
          </a:xfrm>
          <a:prstGeom prst="rect">
            <a:avLst/>
          </a:prstGeom>
          <a:noFill/>
          <a:ln w="9525">
            <a:noFill/>
            <a:miter lim="800000"/>
            <a:headEnd/>
            <a:tailEnd/>
          </a:ln>
        </p:spPr>
        <p:txBody>
          <a:bodyPr wrap="none">
            <a:spAutoFit/>
          </a:bodyPr>
          <a:lstStyle/>
          <a:p>
            <a:r>
              <a:rPr lang="en-US" sz="2000">
                <a:solidFill>
                  <a:srgbClr val="FF0066"/>
                </a:solidFill>
              </a:rPr>
              <a:t>Poor subject</a:t>
            </a:r>
          </a:p>
        </p:txBody>
      </p:sp>
      <p:sp>
        <p:nvSpPr>
          <p:cNvPr id="15368" name="Text Box 10"/>
          <p:cNvSpPr txBox="1">
            <a:spLocks noChangeArrowheads="1"/>
          </p:cNvSpPr>
          <p:nvPr/>
        </p:nvSpPr>
        <p:spPr bwMode="auto">
          <a:xfrm>
            <a:off x="5257800" y="377825"/>
            <a:ext cx="2305050" cy="366713"/>
          </a:xfrm>
          <a:prstGeom prst="rect">
            <a:avLst/>
          </a:prstGeom>
          <a:noFill/>
          <a:ln w="9525">
            <a:noFill/>
            <a:miter lim="800000"/>
            <a:headEnd/>
            <a:tailEnd/>
          </a:ln>
        </p:spPr>
        <p:txBody>
          <a:bodyPr wrap="none">
            <a:spAutoFit/>
          </a:bodyPr>
          <a:lstStyle/>
          <a:p>
            <a:r>
              <a:rPr lang="en-US" sz="1800">
                <a:solidFill>
                  <a:srgbClr val="FF0066"/>
                </a:solidFill>
              </a:rPr>
              <a:t>Good (biology) subject</a:t>
            </a:r>
          </a:p>
        </p:txBody>
      </p:sp>
      <p:sp>
        <p:nvSpPr>
          <p:cNvPr id="15369" name="Text Box 11"/>
          <p:cNvSpPr txBox="1">
            <a:spLocks noChangeArrowheads="1"/>
          </p:cNvSpPr>
          <p:nvPr/>
        </p:nvSpPr>
        <p:spPr bwMode="auto">
          <a:xfrm>
            <a:off x="381000" y="2819400"/>
            <a:ext cx="8083550" cy="646113"/>
          </a:xfrm>
          <a:prstGeom prst="rect">
            <a:avLst/>
          </a:prstGeom>
          <a:noFill/>
          <a:ln w="9525">
            <a:noFill/>
            <a:miter lim="800000"/>
            <a:headEnd/>
            <a:tailEnd/>
          </a:ln>
        </p:spPr>
        <p:txBody>
          <a:bodyPr wrap="none">
            <a:spAutoFit/>
          </a:bodyPr>
          <a:lstStyle/>
          <a:p>
            <a:pPr>
              <a:defRPr/>
            </a:pPr>
            <a:r>
              <a:rPr lang="en-US" sz="1800" dirty="0">
                <a:solidFill>
                  <a:schemeClr val="tx1"/>
                </a:solidFill>
                <a:latin typeface="Arial" charset="0"/>
              </a:rPr>
              <a:t>Exhibit  B:   The null hypothesis </a:t>
            </a:r>
            <a:r>
              <a:rPr lang="en-US" sz="1800" u="sng" dirty="0">
                <a:solidFill>
                  <a:schemeClr val="tx1"/>
                </a:solidFill>
                <a:latin typeface="Arial" charset="0"/>
              </a:rPr>
              <a:t>for species richness</a:t>
            </a:r>
            <a:r>
              <a:rPr lang="en-US" sz="1800" dirty="0">
                <a:solidFill>
                  <a:schemeClr val="tx1"/>
                </a:solidFill>
                <a:latin typeface="Arial" charset="0"/>
              </a:rPr>
              <a:t> per sample should</a:t>
            </a:r>
          </a:p>
          <a:p>
            <a:pPr>
              <a:defRPr/>
            </a:pPr>
            <a:r>
              <a:rPr lang="en-US" sz="1800" dirty="0">
                <a:solidFill>
                  <a:schemeClr val="tx1"/>
                </a:solidFill>
                <a:latin typeface="Arial" charset="0"/>
              </a:rPr>
              <a:t>		not be rejected.   </a:t>
            </a:r>
            <a:r>
              <a:rPr lang="en-US" sz="1800" dirty="0">
                <a:solidFill>
                  <a:srgbClr val="FF0000"/>
                </a:solidFill>
                <a:latin typeface="+mj-lt"/>
              </a:rPr>
              <a:t>What was treatment in question?</a:t>
            </a:r>
            <a:endParaRPr lang="en-US" sz="1800" dirty="0">
              <a:solidFill>
                <a:schemeClr val="tx1"/>
              </a:solidFill>
              <a:latin typeface="+mj-lt"/>
            </a:endParaRPr>
          </a:p>
        </p:txBody>
      </p:sp>
      <p:sp>
        <p:nvSpPr>
          <p:cNvPr id="15370" name="Line 12"/>
          <p:cNvSpPr>
            <a:spLocks noChangeShapeType="1"/>
          </p:cNvSpPr>
          <p:nvPr/>
        </p:nvSpPr>
        <p:spPr bwMode="auto">
          <a:xfrm>
            <a:off x="2438400" y="2362200"/>
            <a:ext cx="152400" cy="457200"/>
          </a:xfrm>
          <a:prstGeom prst="line">
            <a:avLst/>
          </a:prstGeom>
          <a:noFill/>
          <a:ln w="12700">
            <a:solidFill>
              <a:srgbClr val="CC0000"/>
            </a:solidFill>
            <a:round/>
            <a:headEnd/>
            <a:tailEnd type="triangle" w="med" len="med"/>
          </a:ln>
        </p:spPr>
        <p:txBody>
          <a:bodyPr/>
          <a:lstStyle/>
          <a:p>
            <a:endParaRPr lang="en-US"/>
          </a:p>
        </p:txBody>
      </p:sp>
      <p:sp>
        <p:nvSpPr>
          <p:cNvPr id="15371" name="Line 13"/>
          <p:cNvSpPr>
            <a:spLocks noChangeShapeType="1"/>
          </p:cNvSpPr>
          <p:nvPr/>
        </p:nvSpPr>
        <p:spPr bwMode="auto">
          <a:xfrm flipH="1">
            <a:off x="5410200" y="2514600"/>
            <a:ext cx="228600" cy="304800"/>
          </a:xfrm>
          <a:prstGeom prst="line">
            <a:avLst/>
          </a:prstGeom>
          <a:noFill/>
          <a:ln w="12700">
            <a:solidFill>
              <a:srgbClr val="C00000"/>
            </a:solidFill>
            <a:round/>
            <a:headEnd/>
            <a:tailEnd type="triangle" w="med" len="med"/>
          </a:ln>
        </p:spPr>
        <p:txBody>
          <a:bodyPr/>
          <a:lstStyle/>
          <a:p>
            <a:endParaRPr lang="en-US"/>
          </a:p>
        </p:txBody>
      </p:sp>
      <p:sp>
        <p:nvSpPr>
          <p:cNvPr id="15372" name="Text Box 14"/>
          <p:cNvSpPr txBox="1">
            <a:spLocks noChangeArrowheads="1"/>
          </p:cNvSpPr>
          <p:nvPr/>
        </p:nvSpPr>
        <p:spPr bwMode="auto">
          <a:xfrm>
            <a:off x="1600200" y="2054225"/>
            <a:ext cx="1917700" cy="366713"/>
          </a:xfrm>
          <a:prstGeom prst="rect">
            <a:avLst/>
          </a:prstGeom>
          <a:noFill/>
          <a:ln w="9525">
            <a:noFill/>
            <a:miter lim="800000"/>
            <a:headEnd/>
            <a:tailEnd/>
          </a:ln>
        </p:spPr>
        <p:txBody>
          <a:bodyPr wrap="none">
            <a:spAutoFit/>
          </a:bodyPr>
          <a:lstStyle/>
          <a:p>
            <a:r>
              <a:rPr lang="en-US" sz="1800">
                <a:solidFill>
                  <a:srgbClr val="FF0066"/>
                </a:solidFill>
              </a:rPr>
              <a:t>“Statistics subject”</a:t>
            </a:r>
          </a:p>
        </p:txBody>
      </p:sp>
      <p:sp>
        <p:nvSpPr>
          <p:cNvPr id="15373" name="Text Box 15"/>
          <p:cNvSpPr txBox="1">
            <a:spLocks noChangeArrowheads="1"/>
          </p:cNvSpPr>
          <p:nvPr/>
        </p:nvSpPr>
        <p:spPr bwMode="auto">
          <a:xfrm>
            <a:off x="4876800" y="2057400"/>
            <a:ext cx="3048000" cy="369888"/>
          </a:xfrm>
          <a:prstGeom prst="rect">
            <a:avLst/>
          </a:prstGeom>
          <a:noFill/>
          <a:ln w="9525">
            <a:noFill/>
            <a:miter lim="800000"/>
            <a:headEnd/>
            <a:tailEnd/>
          </a:ln>
        </p:spPr>
        <p:txBody>
          <a:bodyPr>
            <a:spAutoFit/>
          </a:bodyPr>
          <a:lstStyle/>
          <a:p>
            <a:r>
              <a:rPr lang="en-US" sz="1800">
                <a:solidFill>
                  <a:srgbClr val="FF0066"/>
                </a:solidFill>
              </a:rPr>
              <a:t>“biology is object of prep.”</a:t>
            </a:r>
          </a:p>
        </p:txBody>
      </p:sp>
      <p:sp>
        <p:nvSpPr>
          <p:cNvPr id="15374" name="Text Box 16"/>
          <p:cNvSpPr txBox="1">
            <a:spLocks noChangeArrowheads="1"/>
          </p:cNvSpPr>
          <p:nvPr/>
        </p:nvSpPr>
        <p:spPr bwMode="auto">
          <a:xfrm>
            <a:off x="228600" y="4495800"/>
            <a:ext cx="8763000" cy="2000250"/>
          </a:xfrm>
          <a:prstGeom prst="rect">
            <a:avLst/>
          </a:prstGeom>
          <a:noFill/>
          <a:ln w="9525">
            <a:noFill/>
            <a:miter lim="800000"/>
            <a:headEnd/>
            <a:tailEnd/>
          </a:ln>
        </p:spPr>
        <p:txBody>
          <a:bodyPr>
            <a:spAutoFit/>
          </a:bodyPr>
          <a:lstStyle/>
          <a:p>
            <a:pPr>
              <a:tabLst>
                <a:tab pos="1484313" algn="l"/>
              </a:tabLst>
            </a:pPr>
            <a:r>
              <a:rPr lang="en-US" sz="1800">
                <a:solidFill>
                  <a:schemeClr val="tx1"/>
                </a:solidFill>
                <a:latin typeface="Arial" pitchFamily="34" charset="0"/>
              </a:rPr>
              <a:t>  Exhibit  C:   	According to the calculated “p” value (p &gt; 0.10),  soil disturbance </a:t>
            </a:r>
          </a:p>
          <a:p>
            <a:pPr>
              <a:tabLst>
                <a:tab pos="1484313" algn="l"/>
              </a:tabLst>
            </a:pPr>
            <a:r>
              <a:rPr lang="en-US" sz="1800">
                <a:solidFill>
                  <a:schemeClr val="tx1"/>
                </a:solidFill>
                <a:latin typeface="Arial" pitchFamily="34" charset="0"/>
              </a:rPr>
              <a:t>	does not have an effect on species richness because </a:t>
            </a:r>
          </a:p>
          <a:p>
            <a:pPr>
              <a:tabLst>
                <a:tab pos="1484313" algn="l"/>
              </a:tabLst>
            </a:pPr>
            <a:r>
              <a:rPr lang="en-US" sz="1800">
                <a:solidFill>
                  <a:schemeClr val="tx1"/>
                </a:solidFill>
                <a:latin typeface="Arial" pitchFamily="34" charset="0"/>
              </a:rPr>
              <a:t>	there is more than a 10% chance that our null hypothesis 	would be correct.</a:t>
            </a:r>
          </a:p>
          <a:p>
            <a:pPr>
              <a:tabLst>
                <a:tab pos="1484313" algn="l"/>
              </a:tabLst>
            </a:pPr>
            <a:r>
              <a:rPr lang="en-US" sz="1800">
                <a:latin typeface="Arial" pitchFamily="34" charset="0"/>
              </a:rPr>
              <a:t> </a:t>
            </a:r>
          </a:p>
          <a:p>
            <a:pPr>
              <a:tabLst>
                <a:tab pos="1484313" algn="l"/>
              </a:tabLst>
            </a:pPr>
            <a:r>
              <a:rPr lang="en-US" sz="1800">
                <a:latin typeface="Arial" pitchFamily="34" charset="0"/>
              </a:rPr>
              <a:t>	</a:t>
            </a:r>
            <a:r>
              <a:rPr lang="en-US" sz="1800">
                <a:solidFill>
                  <a:srgbClr val="C00000"/>
                </a:solidFill>
                <a:latin typeface="Arial" pitchFamily="34" charset="0"/>
              </a:rPr>
              <a:t>Can you fix this one?</a:t>
            </a:r>
            <a:r>
              <a:rPr lang="en-US" sz="1600">
                <a:solidFill>
                  <a:srgbClr val="C00000"/>
                </a:solidFill>
                <a:latin typeface="Arial" pitchFamily="34" charset="0"/>
              </a:rPr>
              <a:t>  </a:t>
            </a:r>
            <a:r>
              <a:rPr lang="en-US" sz="1600">
                <a:solidFill>
                  <a:srgbClr val="E4E4E4"/>
                </a:solidFill>
                <a:latin typeface="Arial" pitchFamily="34" charset="0"/>
              </a:rPr>
              <a:t>Mid-summer mowing did not affect species richness (p &gt; 0.10).</a:t>
            </a:r>
          </a:p>
        </p:txBody>
      </p:sp>
      <p:sp>
        <p:nvSpPr>
          <p:cNvPr id="15375" name="Freeform 17"/>
          <p:cNvSpPr>
            <a:spLocks/>
          </p:cNvSpPr>
          <p:nvPr/>
        </p:nvSpPr>
        <p:spPr bwMode="auto">
          <a:xfrm>
            <a:off x="1752600" y="4114800"/>
            <a:ext cx="5356225" cy="868363"/>
          </a:xfrm>
          <a:custGeom>
            <a:avLst/>
            <a:gdLst>
              <a:gd name="T0" fmla="*/ 140 w 2662"/>
              <a:gd name="T1" fmla="*/ 226 h 547"/>
              <a:gd name="T2" fmla="*/ 32 w 2662"/>
              <a:gd name="T3" fmla="*/ 274 h 547"/>
              <a:gd name="T4" fmla="*/ 20 w 2662"/>
              <a:gd name="T5" fmla="*/ 310 h 547"/>
              <a:gd name="T6" fmla="*/ 14 w 2662"/>
              <a:gd name="T7" fmla="*/ 328 h 547"/>
              <a:gd name="T8" fmla="*/ 14 w 2662"/>
              <a:gd name="T9" fmla="*/ 436 h 547"/>
              <a:gd name="T10" fmla="*/ 50 w 2662"/>
              <a:gd name="T11" fmla="*/ 448 h 547"/>
              <a:gd name="T12" fmla="*/ 428 w 2662"/>
              <a:gd name="T13" fmla="*/ 454 h 547"/>
              <a:gd name="T14" fmla="*/ 932 w 2662"/>
              <a:gd name="T15" fmla="*/ 478 h 547"/>
              <a:gd name="T16" fmla="*/ 1208 w 2662"/>
              <a:gd name="T17" fmla="*/ 544 h 547"/>
              <a:gd name="T18" fmla="*/ 1322 w 2662"/>
              <a:gd name="T19" fmla="*/ 478 h 547"/>
              <a:gd name="T20" fmla="*/ 2444 w 2662"/>
              <a:gd name="T21" fmla="*/ 472 h 547"/>
              <a:gd name="T22" fmla="*/ 2648 w 2662"/>
              <a:gd name="T23" fmla="*/ 430 h 547"/>
              <a:gd name="T24" fmla="*/ 2660 w 2662"/>
              <a:gd name="T25" fmla="*/ 412 h 547"/>
              <a:gd name="T26" fmla="*/ 2654 w 2662"/>
              <a:gd name="T27" fmla="*/ 292 h 547"/>
              <a:gd name="T28" fmla="*/ 2480 w 2662"/>
              <a:gd name="T29" fmla="*/ 244 h 547"/>
              <a:gd name="T30" fmla="*/ 2264 w 2662"/>
              <a:gd name="T31" fmla="*/ 238 h 547"/>
              <a:gd name="T32" fmla="*/ 1154 w 2662"/>
              <a:gd name="T33" fmla="*/ 208 h 547"/>
              <a:gd name="T34" fmla="*/ 980 w 2662"/>
              <a:gd name="T35" fmla="*/ 172 h 547"/>
              <a:gd name="T36" fmla="*/ 200 w 2662"/>
              <a:gd name="T37" fmla="*/ 184 h 547"/>
              <a:gd name="T38" fmla="*/ 194 w 2662"/>
              <a:gd name="T39" fmla="*/ 202 h 547"/>
              <a:gd name="T40" fmla="*/ 140 w 2662"/>
              <a:gd name="T41" fmla="*/ 226 h 54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662"/>
              <a:gd name="T64" fmla="*/ 0 h 547"/>
              <a:gd name="T65" fmla="*/ 2662 w 2662"/>
              <a:gd name="T66" fmla="*/ 547 h 547"/>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662" h="547">
                <a:moveTo>
                  <a:pt x="140" y="226"/>
                </a:moveTo>
                <a:cubicBezTo>
                  <a:pt x="58" y="234"/>
                  <a:pt x="80" y="226"/>
                  <a:pt x="32" y="274"/>
                </a:cubicBezTo>
                <a:cubicBezTo>
                  <a:pt x="28" y="286"/>
                  <a:pt x="24" y="298"/>
                  <a:pt x="20" y="310"/>
                </a:cubicBezTo>
                <a:cubicBezTo>
                  <a:pt x="18" y="316"/>
                  <a:pt x="14" y="328"/>
                  <a:pt x="14" y="328"/>
                </a:cubicBezTo>
                <a:cubicBezTo>
                  <a:pt x="11" y="354"/>
                  <a:pt x="0" y="412"/>
                  <a:pt x="14" y="436"/>
                </a:cubicBezTo>
                <a:cubicBezTo>
                  <a:pt x="20" y="447"/>
                  <a:pt x="38" y="444"/>
                  <a:pt x="50" y="448"/>
                </a:cubicBezTo>
                <a:cubicBezTo>
                  <a:pt x="170" y="488"/>
                  <a:pt x="302" y="452"/>
                  <a:pt x="428" y="454"/>
                </a:cubicBezTo>
                <a:cubicBezTo>
                  <a:pt x="568" y="547"/>
                  <a:pt x="932" y="478"/>
                  <a:pt x="932" y="478"/>
                </a:cubicBezTo>
                <a:cubicBezTo>
                  <a:pt x="1024" y="496"/>
                  <a:pt x="1116" y="521"/>
                  <a:pt x="1208" y="544"/>
                </a:cubicBezTo>
                <a:cubicBezTo>
                  <a:pt x="1304" y="532"/>
                  <a:pt x="1253" y="479"/>
                  <a:pt x="1322" y="478"/>
                </a:cubicBezTo>
                <a:cubicBezTo>
                  <a:pt x="1696" y="474"/>
                  <a:pt x="2070" y="474"/>
                  <a:pt x="2444" y="472"/>
                </a:cubicBezTo>
                <a:cubicBezTo>
                  <a:pt x="2513" y="458"/>
                  <a:pt x="2578" y="439"/>
                  <a:pt x="2648" y="430"/>
                </a:cubicBezTo>
                <a:cubicBezTo>
                  <a:pt x="2652" y="424"/>
                  <a:pt x="2660" y="419"/>
                  <a:pt x="2660" y="412"/>
                </a:cubicBezTo>
                <a:cubicBezTo>
                  <a:pt x="2662" y="372"/>
                  <a:pt x="2661" y="331"/>
                  <a:pt x="2654" y="292"/>
                </a:cubicBezTo>
                <a:cubicBezTo>
                  <a:pt x="2644" y="237"/>
                  <a:pt x="2505" y="245"/>
                  <a:pt x="2480" y="244"/>
                </a:cubicBezTo>
                <a:cubicBezTo>
                  <a:pt x="2408" y="241"/>
                  <a:pt x="2336" y="240"/>
                  <a:pt x="2264" y="238"/>
                </a:cubicBezTo>
                <a:cubicBezTo>
                  <a:pt x="1898" y="177"/>
                  <a:pt x="1522" y="261"/>
                  <a:pt x="1154" y="208"/>
                </a:cubicBezTo>
                <a:cubicBezTo>
                  <a:pt x="1096" y="189"/>
                  <a:pt x="1041" y="181"/>
                  <a:pt x="980" y="172"/>
                </a:cubicBezTo>
                <a:cubicBezTo>
                  <a:pt x="720" y="174"/>
                  <a:pt x="384" y="0"/>
                  <a:pt x="200" y="184"/>
                </a:cubicBezTo>
                <a:cubicBezTo>
                  <a:pt x="196" y="188"/>
                  <a:pt x="199" y="198"/>
                  <a:pt x="194" y="202"/>
                </a:cubicBezTo>
                <a:cubicBezTo>
                  <a:pt x="177" y="216"/>
                  <a:pt x="157" y="209"/>
                  <a:pt x="140" y="226"/>
                </a:cubicBezTo>
                <a:close/>
              </a:path>
            </a:pathLst>
          </a:custGeom>
          <a:noFill/>
          <a:ln w="28575">
            <a:solidFill>
              <a:schemeClr val="accent2"/>
            </a:solidFill>
            <a:round/>
            <a:headEnd/>
            <a:tailEnd/>
          </a:ln>
        </p:spPr>
        <p:txBody>
          <a:bodyPr/>
          <a:lstStyle/>
          <a:p>
            <a:endParaRPr lang="en-US"/>
          </a:p>
        </p:txBody>
      </p:sp>
      <p:sp>
        <p:nvSpPr>
          <p:cNvPr id="15376" name="Freeform 18"/>
          <p:cNvSpPr>
            <a:spLocks/>
          </p:cNvSpPr>
          <p:nvPr/>
        </p:nvSpPr>
        <p:spPr bwMode="auto">
          <a:xfrm rot="1183082">
            <a:off x="2667000" y="3733800"/>
            <a:ext cx="342900" cy="760413"/>
          </a:xfrm>
          <a:custGeom>
            <a:avLst/>
            <a:gdLst>
              <a:gd name="T0" fmla="*/ 94 w 216"/>
              <a:gd name="T1" fmla="*/ 324 h 479"/>
              <a:gd name="T2" fmla="*/ 17 w 216"/>
              <a:gd name="T3" fmla="*/ 329 h 479"/>
              <a:gd name="T4" fmla="*/ 12 w 216"/>
              <a:gd name="T5" fmla="*/ 347 h 479"/>
              <a:gd name="T6" fmla="*/ 0 w 216"/>
              <a:gd name="T7" fmla="*/ 382 h 479"/>
              <a:gd name="T8" fmla="*/ 153 w 216"/>
              <a:gd name="T9" fmla="*/ 435 h 479"/>
              <a:gd name="T10" fmla="*/ 82 w 216"/>
              <a:gd name="T11" fmla="*/ 265 h 479"/>
              <a:gd name="T12" fmla="*/ 117 w 216"/>
              <a:gd name="T13" fmla="*/ 194 h 479"/>
              <a:gd name="T14" fmla="*/ 117 w 216"/>
              <a:gd name="T15" fmla="*/ 0 h 479"/>
              <a:gd name="T16" fmla="*/ 0 60000 65536"/>
              <a:gd name="T17" fmla="*/ 0 60000 65536"/>
              <a:gd name="T18" fmla="*/ 0 60000 65536"/>
              <a:gd name="T19" fmla="*/ 0 60000 65536"/>
              <a:gd name="T20" fmla="*/ 0 60000 65536"/>
              <a:gd name="T21" fmla="*/ 0 60000 65536"/>
              <a:gd name="T22" fmla="*/ 0 60000 65536"/>
              <a:gd name="T23" fmla="*/ 0 60000 65536"/>
              <a:gd name="T24" fmla="*/ 0 w 216"/>
              <a:gd name="T25" fmla="*/ 0 h 479"/>
              <a:gd name="T26" fmla="*/ 216 w 216"/>
              <a:gd name="T27" fmla="*/ 479 h 47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 h="479">
                <a:moveTo>
                  <a:pt x="94" y="324"/>
                </a:moveTo>
                <a:cubicBezTo>
                  <a:pt x="68" y="326"/>
                  <a:pt x="42" y="322"/>
                  <a:pt x="17" y="329"/>
                </a:cubicBezTo>
                <a:cubicBezTo>
                  <a:pt x="11" y="331"/>
                  <a:pt x="14" y="341"/>
                  <a:pt x="12" y="347"/>
                </a:cubicBezTo>
                <a:cubicBezTo>
                  <a:pt x="8" y="359"/>
                  <a:pt x="0" y="382"/>
                  <a:pt x="0" y="382"/>
                </a:cubicBezTo>
                <a:cubicBezTo>
                  <a:pt x="11" y="479"/>
                  <a:pt x="30" y="441"/>
                  <a:pt x="153" y="435"/>
                </a:cubicBezTo>
                <a:cubicBezTo>
                  <a:pt x="216" y="337"/>
                  <a:pt x="159" y="284"/>
                  <a:pt x="82" y="265"/>
                </a:cubicBezTo>
                <a:cubicBezTo>
                  <a:pt x="88" y="240"/>
                  <a:pt x="116" y="219"/>
                  <a:pt x="117" y="194"/>
                </a:cubicBezTo>
                <a:cubicBezTo>
                  <a:pt x="120" y="129"/>
                  <a:pt x="117" y="65"/>
                  <a:pt x="117" y="0"/>
                </a:cubicBezTo>
              </a:path>
            </a:pathLst>
          </a:custGeom>
          <a:noFill/>
          <a:ln w="12700">
            <a:solidFill>
              <a:srgbClr val="C00000"/>
            </a:solidFill>
            <a:round/>
            <a:headEnd/>
            <a:tailEnd/>
          </a:ln>
        </p:spPr>
        <p:txBody>
          <a:bodyPr/>
          <a:lstStyle/>
          <a:p>
            <a:endParaRPr lang="en-US"/>
          </a:p>
        </p:txBody>
      </p:sp>
      <p:sp>
        <p:nvSpPr>
          <p:cNvPr id="15377" name="Text Box 19"/>
          <p:cNvSpPr txBox="1">
            <a:spLocks noChangeArrowheads="1"/>
          </p:cNvSpPr>
          <p:nvPr/>
        </p:nvSpPr>
        <p:spPr bwMode="auto">
          <a:xfrm>
            <a:off x="3810000" y="3657600"/>
            <a:ext cx="3168650" cy="366713"/>
          </a:xfrm>
          <a:prstGeom prst="rect">
            <a:avLst/>
          </a:prstGeom>
          <a:noFill/>
          <a:ln w="9525">
            <a:noFill/>
            <a:miter lim="800000"/>
            <a:headEnd/>
            <a:tailEnd/>
          </a:ln>
        </p:spPr>
        <p:txBody>
          <a:bodyPr wrap="none">
            <a:spAutoFit/>
          </a:bodyPr>
          <a:lstStyle/>
          <a:p>
            <a:r>
              <a:rPr lang="en-US" sz="1800">
                <a:solidFill>
                  <a:srgbClr val="FF0066"/>
                </a:solidFill>
              </a:rPr>
              <a:t>Omit so “bio subject” is up front</a:t>
            </a:r>
          </a:p>
        </p:txBody>
      </p:sp>
      <p:sp>
        <p:nvSpPr>
          <p:cNvPr id="15378" name="Line 20"/>
          <p:cNvSpPr>
            <a:spLocks noChangeShapeType="1"/>
          </p:cNvSpPr>
          <p:nvPr/>
        </p:nvSpPr>
        <p:spPr bwMode="auto">
          <a:xfrm flipH="1">
            <a:off x="3810000" y="4038600"/>
            <a:ext cx="228600" cy="304800"/>
          </a:xfrm>
          <a:prstGeom prst="line">
            <a:avLst/>
          </a:prstGeom>
          <a:noFill/>
          <a:ln w="12700">
            <a:solidFill>
              <a:srgbClr val="C00000"/>
            </a:solidFill>
            <a:round/>
            <a:headEnd/>
            <a:tailEnd type="triangle" w="med" len="med"/>
          </a:ln>
        </p:spPr>
        <p:txBody>
          <a:bodyPr/>
          <a:lstStyle/>
          <a:p>
            <a:endParaRPr lang="en-US"/>
          </a:p>
        </p:txBody>
      </p:sp>
      <p:sp>
        <p:nvSpPr>
          <p:cNvPr id="15379" name="Text Box 21"/>
          <p:cNvSpPr txBox="1">
            <a:spLocks noChangeArrowheads="1"/>
          </p:cNvSpPr>
          <p:nvPr/>
        </p:nvSpPr>
        <p:spPr bwMode="auto">
          <a:xfrm>
            <a:off x="5638800" y="2514600"/>
            <a:ext cx="387350" cy="258763"/>
          </a:xfrm>
          <a:prstGeom prst="rect">
            <a:avLst/>
          </a:prstGeom>
          <a:noFill/>
          <a:ln w="9525">
            <a:noFill/>
            <a:miter lim="800000"/>
            <a:headEnd/>
            <a:tailEnd/>
          </a:ln>
        </p:spPr>
        <p:txBody>
          <a:bodyPr wrap="none">
            <a:spAutoFit/>
          </a:bodyPr>
          <a:lstStyle/>
          <a:p>
            <a:pPr algn="ctr">
              <a:lnSpc>
                <a:spcPct val="30000"/>
              </a:lnSpc>
            </a:pPr>
            <a:r>
              <a:rPr lang="en-US" sz="1000">
                <a:solidFill>
                  <a:srgbClr val="C00000"/>
                </a:solidFill>
                <a:cs typeface="Times New Roman" pitchFamily="18" charset="0"/>
              </a:rPr>
              <a:t>● </a:t>
            </a:r>
            <a:r>
              <a:rPr lang="en-US" sz="1200">
                <a:solidFill>
                  <a:srgbClr val="C00000"/>
                </a:solidFill>
              </a:rPr>
              <a:t>●</a:t>
            </a:r>
          </a:p>
          <a:p>
            <a:pPr algn="ctr">
              <a:lnSpc>
                <a:spcPct val="30000"/>
              </a:lnSpc>
            </a:pPr>
            <a:r>
              <a:rPr lang="en-US" sz="1200">
                <a:cs typeface="Times New Roman" pitchFamily="18" charset="0"/>
              </a:rPr>
              <a:t>♦</a:t>
            </a:r>
          </a:p>
          <a:p>
            <a:pPr algn="ctr">
              <a:lnSpc>
                <a:spcPct val="30000"/>
              </a:lnSpc>
            </a:pPr>
            <a:endParaRPr lang="en-US" sz="1200">
              <a:cs typeface="Times New Roman" pitchFamily="18" charset="0"/>
            </a:endParaRPr>
          </a:p>
        </p:txBody>
      </p:sp>
      <p:sp>
        <p:nvSpPr>
          <p:cNvPr id="15380" name="Text Box 23"/>
          <p:cNvSpPr txBox="1">
            <a:spLocks noChangeArrowheads="1"/>
          </p:cNvSpPr>
          <p:nvPr/>
        </p:nvSpPr>
        <p:spPr bwMode="auto">
          <a:xfrm rot="5400000">
            <a:off x="5757068" y="2624932"/>
            <a:ext cx="252413" cy="336550"/>
          </a:xfrm>
          <a:prstGeom prst="rect">
            <a:avLst/>
          </a:prstGeom>
          <a:noFill/>
          <a:ln w="9525">
            <a:noFill/>
            <a:miter lim="800000"/>
            <a:headEnd/>
            <a:tailEnd/>
          </a:ln>
        </p:spPr>
        <p:txBody>
          <a:bodyPr wrap="none">
            <a:spAutoFit/>
          </a:bodyPr>
          <a:lstStyle/>
          <a:p>
            <a:r>
              <a:rPr lang="en-US" sz="1600">
                <a:solidFill>
                  <a:srgbClr val="C00000"/>
                </a:solidFill>
              </a:rPr>
              <a:t>(</a:t>
            </a:r>
          </a:p>
        </p:txBody>
      </p:sp>
      <p:sp>
        <p:nvSpPr>
          <p:cNvPr id="15381" name="Oval 24"/>
          <p:cNvSpPr>
            <a:spLocks noChangeArrowheads="1"/>
          </p:cNvSpPr>
          <p:nvPr/>
        </p:nvSpPr>
        <p:spPr bwMode="auto">
          <a:xfrm rot="5400000">
            <a:off x="5562600" y="2438400"/>
            <a:ext cx="533400" cy="381000"/>
          </a:xfrm>
          <a:prstGeom prst="ellipse">
            <a:avLst/>
          </a:prstGeom>
          <a:noFill/>
          <a:ln w="19050">
            <a:solidFill>
              <a:schemeClr val="accent2"/>
            </a:solidFill>
            <a:round/>
            <a:headEnd/>
            <a:tailEnd/>
          </a:ln>
        </p:spPr>
        <p:txBody>
          <a:bodyPr wrap="none" anchor="ctr"/>
          <a:lstStyle/>
          <a:p>
            <a:endParaRPr lang="en-US">
              <a:solidFill>
                <a:schemeClr val="tx1"/>
              </a:solidFill>
            </a:endParaRPr>
          </a:p>
        </p:txBody>
      </p:sp>
      <p:sp>
        <p:nvSpPr>
          <p:cNvPr id="15382" name="Line 25"/>
          <p:cNvSpPr>
            <a:spLocks noChangeShapeType="1"/>
          </p:cNvSpPr>
          <p:nvPr/>
        </p:nvSpPr>
        <p:spPr bwMode="auto">
          <a:xfrm>
            <a:off x="5867400" y="3962400"/>
            <a:ext cx="1752600" cy="533400"/>
          </a:xfrm>
          <a:prstGeom prst="line">
            <a:avLst/>
          </a:prstGeom>
          <a:noFill/>
          <a:ln w="19050">
            <a:solidFill>
              <a:srgbClr val="C00000"/>
            </a:solidFill>
            <a:round/>
            <a:headEnd/>
            <a:tailEnd type="triangle" w="med" len="med"/>
          </a:ln>
        </p:spPr>
        <p:txBody>
          <a:bodyPr/>
          <a:lstStyle/>
          <a:p>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3"/>
          <p:cNvPicPr>
            <a:picLocks noChangeAspect="1" noChangeArrowheads="1"/>
          </p:cNvPicPr>
          <p:nvPr/>
        </p:nvPicPr>
        <p:blipFill>
          <a:blip r:embed="rId2" cstate="print"/>
          <a:srcRect/>
          <a:stretch>
            <a:fillRect/>
          </a:stretch>
        </p:blipFill>
        <p:spPr bwMode="auto">
          <a:xfrm>
            <a:off x="436563" y="1295400"/>
            <a:ext cx="8124825" cy="4191000"/>
          </a:xfrm>
          <a:prstGeom prst="rect">
            <a:avLst/>
          </a:prstGeom>
          <a:noFill/>
          <a:ln w="9525">
            <a:noFill/>
            <a:miter lim="800000"/>
            <a:headEnd/>
            <a:tailEnd/>
          </a:ln>
        </p:spPr>
      </p:pic>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ChangeArrowheads="1"/>
          </p:cNvSpPr>
          <p:nvPr/>
        </p:nvSpPr>
        <p:spPr bwMode="auto">
          <a:xfrm>
            <a:off x="228600" y="1600200"/>
            <a:ext cx="3733800" cy="838200"/>
          </a:xfrm>
          <a:prstGeom prst="rect">
            <a:avLst/>
          </a:prstGeom>
          <a:noFill/>
          <a:ln w="9525">
            <a:noFill/>
            <a:miter lim="800000"/>
            <a:headEnd/>
            <a:tailEnd/>
          </a:ln>
        </p:spPr>
        <p:txBody>
          <a:bodyPr anchor="ctr"/>
          <a:lstStyle/>
          <a:p>
            <a:pPr algn="ctr"/>
            <a:r>
              <a:rPr lang="en-US" sz="2800">
                <a:solidFill>
                  <a:srgbClr val="0066CC"/>
                </a:solidFill>
              </a:rPr>
              <a:t>Written Reports</a:t>
            </a:r>
            <a:br>
              <a:rPr lang="en-US" sz="2800">
                <a:solidFill>
                  <a:srgbClr val="0066CC"/>
                </a:solidFill>
              </a:rPr>
            </a:br>
            <a:r>
              <a:rPr lang="en-US" sz="2000">
                <a:solidFill>
                  <a:srgbClr val="660066"/>
                </a:solidFill>
              </a:rPr>
              <a:t>Suggestions </a:t>
            </a:r>
            <a:br>
              <a:rPr lang="en-US" sz="2000">
                <a:solidFill>
                  <a:srgbClr val="660066"/>
                </a:solidFill>
              </a:rPr>
            </a:br>
            <a:r>
              <a:rPr lang="en-US" sz="2000">
                <a:solidFill>
                  <a:srgbClr val="660066"/>
                </a:solidFill>
              </a:rPr>
              <a:t>for Good Scientific Writing</a:t>
            </a:r>
            <a:endParaRPr lang="en-US" sz="2800">
              <a:solidFill>
                <a:srgbClr val="660066"/>
              </a:solidFill>
            </a:endParaRPr>
          </a:p>
        </p:txBody>
      </p:sp>
      <p:sp>
        <p:nvSpPr>
          <p:cNvPr id="65541" name="Text Box 5"/>
          <p:cNvSpPr txBox="1">
            <a:spLocks noChangeArrowheads="1"/>
          </p:cNvSpPr>
          <p:nvPr/>
        </p:nvSpPr>
        <p:spPr bwMode="auto">
          <a:xfrm>
            <a:off x="533400" y="2971800"/>
            <a:ext cx="2860675" cy="1200150"/>
          </a:xfrm>
          <a:prstGeom prst="rect">
            <a:avLst/>
          </a:prstGeom>
          <a:noFill/>
          <a:ln w="9525">
            <a:noFill/>
            <a:miter lim="800000"/>
            <a:headEnd/>
            <a:tailEnd/>
          </a:ln>
          <a:effectLst/>
        </p:spPr>
        <p:txBody>
          <a:bodyPr wrap="none">
            <a:spAutoFit/>
          </a:bodyPr>
          <a:lstStyle/>
          <a:p>
            <a:pPr algn="ctr">
              <a:defRPr/>
            </a:pPr>
            <a:r>
              <a:rPr lang="en-US" sz="2400" dirty="0">
                <a:solidFill>
                  <a:srgbClr val="CC0000"/>
                </a:solidFill>
                <a:effectLst>
                  <a:outerShdw blurRad="38100" dist="38100" dir="2700000" algn="tl">
                    <a:srgbClr val="000000"/>
                  </a:outerShdw>
                </a:effectLst>
              </a:rPr>
              <a:t>Part I</a:t>
            </a:r>
          </a:p>
          <a:p>
            <a:pPr algn="ctr">
              <a:defRPr/>
            </a:pPr>
            <a:endParaRPr lang="en-US" sz="2400" dirty="0">
              <a:solidFill>
                <a:srgbClr val="CC0000"/>
              </a:solidFill>
              <a:effectLst>
                <a:outerShdw blurRad="38100" dist="38100" dir="2700000" sx="1000" sy="1000" algn="tl">
                  <a:srgbClr val="000000"/>
                </a:outerShdw>
              </a:effectLst>
            </a:endParaRPr>
          </a:p>
          <a:p>
            <a:pPr algn="ctr">
              <a:defRPr/>
            </a:pPr>
            <a:r>
              <a:rPr lang="en-US" sz="2400" dirty="0">
                <a:solidFill>
                  <a:srgbClr val="006600"/>
                </a:solidFill>
              </a:rPr>
              <a:t>General Suggestions</a:t>
            </a:r>
            <a:endParaRPr lang="en-US" sz="2400" dirty="0">
              <a:solidFill>
                <a:srgbClr val="006600"/>
              </a:solidFill>
              <a:effectLst>
                <a:outerShdw blurRad="38100" dist="38100" dir="2700000" algn="tl">
                  <a:srgbClr val="000000"/>
                </a:outerShdw>
              </a:effectLst>
            </a:endParaRPr>
          </a:p>
        </p:txBody>
      </p:sp>
      <p:pic>
        <p:nvPicPr>
          <p:cNvPr id="5124" name="Picture 7" descr="tickseed sunflower2"/>
          <p:cNvPicPr>
            <a:picLocks noChangeAspect="1" noChangeArrowheads="1"/>
          </p:cNvPicPr>
          <p:nvPr/>
        </p:nvPicPr>
        <p:blipFill>
          <a:blip r:embed="rId2" cstate="print"/>
          <a:srcRect/>
          <a:stretch>
            <a:fillRect/>
          </a:stretch>
        </p:blipFill>
        <p:spPr bwMode="auto">
          <a:xfrm>
            <a:off x="4038600" y="1447800"/>
            <a:ext cx="4572000" cy="34290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381000"/>
            <a:ext cx="7772400" cy="838200"/>
          </a:xfrm>
        </p:spPr>
        <p:txBody>
          <a:bodyPr/>
          <a:lstStyle/>
          <a:p>
            <a:pPr eaLnBrk="1" hangingPunct="1"/>
            <a:r>
              <a:rPr lang="en-US" sz="2800" b="1" smtClean="0">
                <a:solidFill>
                  <a:srgbClr val="0066CC"/>
                </a:solidFill>
              </a:rPr>
              <a:t>Written Reports</a:t>
            </a:r>
            <a:br>
              <a:rPr lang="en-US" sz="2800" b="1" smtClean="0">
                <a:solidFill>
                  <a:srgbClr val="0066CC"/>
                </a:solidFill>
              </a:rPr>
            </a:br>
            <a:r>
              <a:rPr lang="en-US" sz="2000" b="1" smtClean="0">
                <a:solidFill>
                  <a:srgbClr val="660066"/>
                </a:solidFill>
              </a:rPr>
              <a:t>Suggestions for Good Scientific Writing</a:t>
            </a:r>
            <a:endParaRPr lang="en-US" sz="2800" b="1" smtClean="0">
              <a:solidFill>
                <a:srgbClr val="660066"/>
              </a:solidFill>
            </a:endParaRPr>
          </a:p>
        </p:txBody>
      </p:sp>
      <p:sp>
        <p:nvSpPr>
          <p:cNvPr id="6147" name="Rectangle 15"/>
          <p:cNvSpPr>
            <a:spLocks noChangeArrowheads="1"/>
          </p:cNvSpPr>
          <p:nvPr/>
        </p:nvSpPr>
        <p:spPr bwMode="auto">
          <a:xfrm>
            <a:off x="304800" y="2743200"/>
            <a:ext cx="8686800" cy="3200400"/>
          </a:xfrm>
          <a:prstGeom prst="rect">
            <a:avLst/>
          </a:prstGeom>
          <a:noFill/>
          <a:ln w="9525">
            <a:noFill/>
            <a:miter lim="800000"/>
            <a:headEnd/>
            <a:tailEnd/>
          </a:ln>
        </p:spPr>
        <p:txBody>
          <a:bodyPr anchor="ctr"/>
          <a:lstStyle/>
          <a:p>
            <a:pPr>
              <a:lnSpc>
                <a:spcPct val="130000"/>
              </a:lnSpc>
              <a:buFont typeface="CommonBullets" pitchFamily="34" charset="2"/>
              <a:buNone/>
            </a:pPr>
            <a:r>
              <a:rPr lang="en-US" sz="1800">
                <a:solidFill>
                  <a:schemeClr val="tx1"/>
                </a:solidFill>
              </a:rPr>
              <a:t> 1.    You may use first person plural (</a:t>
            </a:r>
            <a:r>
              <a:rPr lang="en-US" sz="1800" i="1">
                <a:solidFill>
                  <a:schemeClr val="tx1"/>
                </a:solidFill>
              </a:rPr>
              <a:t>e.g</a:t>
            </a:r>
            <a:r>
              <a:rPr lang="en-US" sz="1800">
                <a:solidFill>
                  <a:schemeClr val="tx1"/>
                </a:solidFill>
              </a:rPr>
              <a:t>. We estimated plant cover by using a …) </a:t>
            </a:r>
            <a:br>
              <a:rPr lang="en-US" sz="1800">
                <a:solidFill>
                  <a:schemeClr val="tx1"/>
                </a:solidFill>
              </a:rPr>
            </a:br>
            <a:r>
              <a:rPr lang="en-US" sz="1800">
                <a:solidFill>
                  <a:schemeClr val="tx1"/>
                </a:solidFill>
              </a:rPr>
              <a:t>         or passive voice (</a:t>
            </a:r>
            <a:r>
              <a:rPr lang="en-US" sz="1800" i="1">
                <a:solidFill>
                  <a:schemeClr val="tx1"/>
                </a:solidFill>
              </a:rPr>
              <a:t>e.g.</a:t>
            </a:r>
            <a:r>
              <a:rPr lang="en-US" sz="1800">
                <a:solidFill>
                  <a:schemeClr val="tx1"/>
                </a:solidFill>
              </a:rPr>
              <a:t> Plant cover was estimated by …) </a:t>
            </a:r>
            <a:br>
              <a:rPr lang="en-US" sz="1800">
                <a:solidFill>
                  <a:schemeClr val="tx1"/>
                </a:solidFill>
              </a:rPr>
            </a:br>
            <a:r>
              <a:rPr lang="en-US" sz="1800">
                <a:solidFill>
                  <a:schemeClr val="tx1"/>
                </a:solidFill>
              </a:rPr>
              <a:t> 2.    Place the subject of each sentence as early as possible in the sentence.</a:t>
            </a:r>
            <a:br>
              <a:rPr lang="en-US" sz="1800">
                <a:solidFill>
                  <a:schemeClr val="tx1"/>
                </a:solidFill>
              </a:rPr>
            </a:br>
            <a:r>
              <a:rPr lang="en-US" sz="1800">
                <a:solidFill>
                  <a:schemeClr val="tx1"/>
                </a:solidFill>
              </a:rPr>
              <a:t>        Poor:  “In order to determine plant height diversity, we measured …”</a:t>
            </a:r>
            <a:br>
              <a:rPr lang="en-US" sz="1800">
                <a:solidFill>
                  <a:schemeClr val="tx1"/>
                </a:solidFill>
              </a:rPr>
            </a:br>
            <a:r>
              <a:rPr lang="en-US" sz="1800">
                <a:solidFill>
                  <a:schemeClr val="tx1"/>
                </a:solidFill>
              </a:rPr>
              <a:t>        Better:  “Plant height diversity was based upon 3 Robel pole measurements…”</a:t>
            </a:r>
            <a:br>
              <a:rPr lang="en-US" sz="1800">
                <a:solidFill>
                  <a:schemeClr val="tx1"/>
                </a:solidFill>
              </a:rPr>
            </a:br>
            <a:r>
              <a:rPr lang="en-US" sz="1800">
                <a:solidFill>
                  <a:schemeClr val="tx1"/>
                </a:solidFill>
              </a:rPr>
              <a:t> 3.    Make two concise sentences rather than a long string of clauses.</a:t>
            </a:r>
            <a:br>
              <a:rPr lang="en-US" sz="1800">
                <a:solidFill>
                  <a:schemeClr val="tx1"/>
                </a:solidFill>
              </a:rPr>
            </a:br>
            <a:r>
              <a:rPr lang="en-US" sz="1800">
                <a:solidFill>
                  <a:schemeClr val="tx1"/>
                </a:solidFill>
              </a:rPr>
              <a:t> 4.    Be precise so that the reader could repeat your “Methods” and obtain </a:t>
            </a:r>
            <a:br>
              <a:rPr lang="en-US" sz="1800">
                <a:solidFill>
                  <a:schemeClr val="tx1"/>
                </a:solidFill>
              </a:rPr>
            </a:br>
            <a:r>
              <a:rPr lang="en-US" sz="1800">
                <a:solidFill>
                  <a:schemeClr val="tx1"/>
                </a:solidFill>
              </a:rPr>
              <a:t>        your materials and instruments from your wording or via citation of Lab Manual.</a:t>
            </a:r>
          </a:p>
        </p:txBody>
      </p:sp>
      <p:sp>
        <p:nvSpPr>
          <p:cNvPr id="6148" name="Text Box 18"/>
          <p:cNvSpPr txBox="1">
            <a:spLocks noChangeArrowheads="1"/>
          </p:cNvSpPr>
          <p:nvPr/>
        </p:nvSpPr>
        <p:spPr bwMode="auto">
          <a:xfrm>
            <a:off x="457200" y="1752600"/>
            <a:ext cx="5603875" cy="466725"/>
          </a:xfrm>
          <a:prstGeom prst="rect">
            <a:avLst/>
          </a:prstGeom>
          <a:solidFill>
            <a:srgbClr val="E4E4E4"/>
          </a:solidFill>
          <a:ln w="9525">
            <a:solidFill>
              <a:schemeClr val="accent2"/>
            </a:solidFill>
            <a:miter lim="800000"/>
            <a:headEnd/>
            <a:tailEnd/>
          </a:ln>
        </p:spPr>
        <p:txBody>
          <a:bodyPr wrap="none">
            <a:spAutoFit/>
          </a:bodyPr>
          <a:lstStyle/>
          <a:p>
            <a:r>
              <a:rPr lang="en-US" sz="2400">
                <a:solidFill>
                  <a:srgbClr val="CC0000"/>
                </a:solidFill>
                <a:sym typeface="CommonBullets" pitchFamily="34" charset="2"/>
              </a:rPr>
              <a:t>Writing </a:t>
            </a:r>
            <a:r>
              <a:rPr lang="en-US" sz="2400">
                <a:solidFill>
                  <a:srgbClr val="CC0000"/>
                </a:solidFill>
              </a:rPr>
              <a:t>METHODS – A Few Suggestions</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2"/>
          <p:cNvGraphicFramePr>
            <a:graphicFrameLocks noChangeAspect="1"/>
          </p:cNvGraphicFramePr>
          <p:nvPr/>
        </p:nvGraphicFramePr>
        <p:xfrm>
          <a:off x="228600" y="304800"/>
          <a:ext cx="5715000" cy="4097338"/>
        </p:xfrm>
        <a:graphic>
          <a:graphicData uri="http://schemas.openxmlformats.org/presentationml/2006/ole">
            <p:oleObj spid="_x0000_s1026" name="Chart" r:id="rId3" imgW="3924300" imgH="2533650" progId="Excel.Chart.8">
              <p:embed/>
            </p:oleObj>
          </a:graphicData>
        </a:graphic>
      </p:graphicFrame>
      <p:sp>
        <p:nvSpPr>
          <p:cNvPr id="1027" name="Text Box 3"/>
          <p:cNvSpPr txBox="1">
            <a:spLocks noChangeArrowheads="1"/>
          </p:cNvSpPr>
          <p:nvPr/>
        </p:nvSpPr>
        <p:spPr bwMode="auto">
          <a:xfrm>
            <a:off x="381000" y="457200"/>
            <a:ext cx="1082675" cy="336550"/>
          </a:xfrm>
          <a:prstGeom prst="rect">
            <a:avLst/>
          </a:prstGeom>
          <a:noFill/>
          <a:ln w="9525">
            <a:noFill/>
            <a:miter lim="800000"/>
            <a:headEnd/>
            <a:tailEnd/>
          </a:ln>
        </p:spPr>
        <p:txBody>
          <a:bodyPr>
            <a:spAutoFit/>
          </a:bodyPr>
          <a:lstStyle/>
          <a:p>
            <a:pPr eaLnBrk="0" hangingPunct="0"/>
            <a:r>
              <a:rPr lang="en-US" sz="1600">
                <a:solidFill>
                  <a:srgbClr val="006600"/>
                </a:solidFill>
                <a:latin typeface="Arial" pitchFamily="34" charset="0"/>
              </a:rPr>
              <a:t>Figure 1</a:t>
            </a:r>
          </a:p>
        </p:txBody>
      </p:sp>
      <p:sp>
        <p:nvSpPr>
          <p:cNvPr id="1028" name="Text Box 4"/>
          <p:cNvSpPr txBox="1">
            <a:spLocks noChangeArrowheads="1"/>
          </p:cNvSpPr>
          <p:nvPr/>
        </p:nvSpPr>
        <p:spPr bwMode="auto">
          <a:xfrm>
            <a:off x="2743200" y="2590800"/>
            <a:ext cx="533400" cy="284163"/>
          </a:xfrm>
          <a:prstGeom prst="rect">
            <a:avLst/>
          </a:prstGeom>
          <a:solidFill>
            <a:srgbClr val="DDD800"/>
          </a:solidFill>
          <a:ln w="9525">
            <a:solidFill>
              <a:srgbClr val="008C00"/>
            </a:solidFill>
            <a:miter lim="800000"/>
            <a:headEnd/>
            <a:tailEnd/>
          </a:ln>
        </p:spPr>
        <p:txBody>
          <a:bodyPr>
            <a:spAutoFit/>
          </a:bodyPr>
          <a:lstStyle/>
          <a:p>
            <a:pPr eaLnBrk="0" hangingPunct="0"/>
            <a:r>
              <a:rPr lang="en-US" sz="1200">
                <a:solidFill>
                  <a:schemeClr val="tx1"/>
                </a:solidFill>
                <a:latin typeface="Arial" pitchFamily="34" charset="0"/>
              </a:rPr>
              <a:t>2001</a:t>
            </a:r>
          </a:p>
        </p:txBody>
      </p:sp>
      <p:sp>
        <p:nvSpPr>
          <p:cNvPr id="1029" name="Text Box 5"/>
          <p:cNvSpPr txBox="1">
            <a:spLocks noChangeArrowheads="1"/>
          </p:cNvSpPr>
          <p:nvPr/>
        </p:nvSpPr>
        <p:spPr bwMode="auto">
          <a:xfrm>
            <a:off x="2057400" y="1752600"/>
            <a:ext cx="533400" cy="284163"/>
          </a:xfrm>
          <a:prstGeom prst="rect">
            <a:avLst/>
          </a:prstGeom>
          <a:solidFill>
            <a:srgbClr val="DDD800"/>
          </a:solidFill>
          <a:ln w="9525">
            <a:solidFill>
              <a:srgbClr val="008C00"/>
            </a:solidFill>
            <a:miter lim="800000"/>
            <a:headEnd/>
            <a:tailEnd/>
          </a:ln>
        </p:spPr>
        <p:txBody>
          <a:bodyPr>
            <a:spAutoFit/>
          </a:bodyPr>
          <a:lstStyle/>
          <a:p>
            <a:pPr eaLnBrk="0" hangingPunct="0"/>
            <a:r>
              <a:rPr lang="en-US" sz="1200">
                <a:solidFill>
                  <a:schemeClr val="tx1"/>
                </a:solidFill>
                <a:latin typeface="Arial" pitchFamily="34" charset="0"/>
              </a:rPr>
              <a:t>2002</a:t>
            </a:r>
          </a:p>
        </p:txBody>
      </p:sp>
      <p:sp>
        <p:nvSpPr>
          <p:cNvPr id="1030" name="Text Box 6"/>
          <p:cNvSpPr txBox="1">
            <a:spLocks noChangeArrowheads="1"/>
          </p:cNvSpPr>
          <p:nvPr/>
        </p:nvSpPr>
        <p:spPr bwMode="auto">
          <a:xfrm>
            <a:off x="838200" y="4343400"/>
            <a:ext cx="7467600" cy="2324100"/>
          </a:xfrm>
          <a:prstGeom prst="rect">
            <a:avLst/>
          </a:prstGeom>
          <a:solidFill>
            <a:srgbClr val="FFEAC1"/>
          </a:solidFill>
          <a:ln w="9525">
            <a:solidFill>
              <a:srgbClr val="008C00"/>
            </a:solidFill>
            <a:miter lim="800000"/>
            <a:headEnd/>
            <a:tailEnd/>
          </a:ln>
        </p:spPr>
        <p:txBody>
          <a:bodyPr>
            <a:spAutoFit/>
          </a:bodyPr>
          <a:lstStyle/>
          <a:p>
            <a:pPr eaLnBrk="0" hangingPunct="0">
              <a:lnSpc>
                <a:spcPct val="130000"/>
              </a:lnSpc>
            </a:pPr>
            <a:r>
              <a:rPr lang="en-US" sz="1600">
                <a:solidFill>
                  <a:schemeClr val="tx1"/>
                </a:solidFill>
                <a:latin typeface="Arial" pitchFamily="34" charset="0"/>
              </a:rPr>
              <a:t>Figure 1.   </a:t>
            </a:r>
            <a:r>
              <a:rPr lang="en-US" sz="1600">
                <a:solidFill>
                  <a:srgbClr val="CC3300"/>
                </a:solidFill>
                <a:latin typeface="Arial" pitchFamily="34" charset="0"/>
              </a:rPr>
              <a:t>Rank-abundance curves</a:t>
            </a:r>
            <a:r>
              <a:rPr lang="en-US" sz="1600">
                <a:solidFill>
                  <a:schemeClr val="tx1"/>
                </a:solidFill>
                <a:latin typeface="Arial" pitchFamily="34" charset="0"/>
              </a:rPr>
              <a:t> for plant species of </a:t>
            </a:r>
            <a:r>
              <a:rPr lang="en-US" sz="1600">
                <a:solidFill>
                  <a:srgbClr val="4B8226"/>
                </a:solidFill>
                <a:latin typeface="Arial" pitchFamily="34" charset="0"/>
              </a:rPr>
              <a:t>the Cedarville University Prairie Restoration</a:t>
            </a:r>
            <a:r>
              <a:rPr lang="en-US" sz="1600">
                <a:solidFill>
                  <a:schemeClr val="tx1"/>
                </a:solidFill>
                <a:latin typeface="Arial" pitchFamily="34" charset="0"/>
              </a:rPr>
              <a:t>, based on </a:t>
            </a:r>
            <a:r>
              <a:rPr lang="en-US" sz="1600">
                <a:solidFill>
                  <a:schemeClr val="accent2"/>
                </a:solidFill>
                <a:latin typeface="Arial" pitchFamily="34" charset="0"/>
              </a:rPr>
              <a:t>quadrat sampling</a:t>
            </a:r>
            <a:r>
              <a:rPr lang="en-US" sz="1600">
                <a:solidFill>
                  <a:schemeClr val="tx1"/>
                </a:solidFill>
                <a:latin typeface="Arial" pitchFamily="34" charset="0"/>
              </a:rPr>
              <a:t> during two different summers. A </a:t>
            </a:r>
            <a:r>
              <a:rPr lang="en-US" sz="1600">
                <a:solidFill>
                  <a:srgbClr val="CC0099"/>
                </a:solidFill>
                <a:latin typeface="Arial" pitchFamily="34" charset="0"/>
              </a:rPr>
              <a:t>slightly greater species evenness</a:t>
            </a:r>
            <a:r>
              <a:rPr lang="en-US" sz="1600">
                <a:solidFill>
                  <a:schemeClr val="tx1"/>
                </a:solidFill>
                <a:latin typeface="Arial" pitchFamily="34" charset="0"/>
              </a:rPr>
              <a:t> was evident among the ten most abundant species in 2001 compared to 2002.   Such comparisons, however, must consider the larger sample size in 2001.  The 52 quadrat samples in 2001 expressed a more accurate estimate of species richness than the 19 samples in 2002.  </a:t>
            </a:r>
          </a:p>
        </p:txBody>
      </p:sp>
      <p:sp>
        <p:nvSpPr>
          <p:cNvPr id="1031" name="AutoShape 7"/>
          <p:cNvSpPr>
            <a:spLocks noChangeArrowheads="1"/>
          </p:cNvSpPr>
          <p:nvPr/>
        </p:nvSpPr>
        <p:spPr bwMode="auto">
          <a:xfrm>
            <a:off x="6019800" y="1524000"/>
            <a:ext cx="2819400" cy="457200"/>
          </a:xfrm>
          <a:prstGeom prst="wedgeRectCallout">
            <a:avLst>
              <a:gd name="adj1" fmla="val -131194"/>
              <a:gd name="adj2" fmla="val 594444"/>
            </a:avLst>
          </a:prstGeom>
          <a:solidFill>
            <a:srgbClr val="FFEAC1"/>
          </a:solidFill>
          <a:ln w="9525">
            <a:solidFill>
              <a:schemeClr val="tx1"/>
            </a:solidFill>
            <a:miter lim="800000"/>
            <a:headEnd/>
            <a:tailEnd/>
          </a:ln>
        </p:spPr>
        <p:txBody>
          <a:bodyPr/>
          <a:lstStyle/>
          <a:p>
            <a:pPr algn="ctr" eaLnBrk="0" hangingPunct="0"/>
            <a:r>
              <a:rPr lang="en-US" sz="1800">
                <a:solidFill>
                  <a:srgbClr val="CC3300"/>
                </a:solidFill>
                <a:latin typeface="Arial" pitchFamily="34" charset="0"/>
              </a:rPr>
              <a:t>What’s in this figure?</a:t>
            </a:r>
          </a:p>
        </p:txBody>
      </p:sp>
      <p:sp>
        <p:nvSpPr>
          <p:cNvPr id="1032" name="AutoShape 8"/>
          <p:cNvSpPr>
            <a:spLocks noChangeArrowheads="1"/>
          </p:cNvSpPr>
          <p:nvPr/>
        </p:nvSpPr>
        <p:spPr bwMode="auto">
          <a:xfrm>
            <a:off x="6781800" y="2209800"/>
            <a:ext cx="1371600" cy="457200"/>
          </a:xfrm>
          <a:prstGeom prst="wedgeRectCallout">
            <a:avLst>
              <a:gd name="adj1" fmla="val -267264"/>
              <a:gd name="adj2" fmla="val 531301"/>
            </a:avLst>
          </a:prstGeom>
          <a:solidFill>
            <a:srgbClr val="FFEAC1"/>
          </a:solidFill>
          <a:ln w="9525">
            <a:solidFill>
              <a:schemeClr val="tx1"/>
            </a:solidFill>
            <a:miter lim="800000"/>
            <a:headEnd/>
            <a:tailEnd/>
          </a:ln>
        </p:spPr>
        <p:txBody>
          <a:bodyPr/>
          <a:lstStyle/>
          <a:p>
            <a:pPr algn="ctr" eaLnBrk="0" hangingPunct="0"/>
            <a:r>
              <a:rPr lang="en-US" sz="1800">
                <a:solidFill>
                  <a:srgbClr val="4B8226"/>
                </a:solidFill>
                <a:latin typeface="Arial" pitchFamily="34" charset="0"/>
              </a:rPr>
              <a:t>Where?</a:t>
            </a:r>
          </a:p>
        </p:txBody>
      </p:sp>
      <p:sp>
        <p:nvSpPr>
          <p:cNvPr id="1033" name="AutoShape 9"/>
          <p:cNvSpPr>
            <a:spLocks noChangeArrowheads="1"/>
          </p:cNvSpPr>
          <p:nvPr/>
        </p:nvSpPr>
        <p:spPr bwMode="auto">
          <a:xfrm>
            <a:off x="7315200" y="2895600"/>
            <a:ext cx="1447800" cy="457200"/>
          </a:xfrm>
          <a:prstGeom prst="wedgeRectCallout">
            <a:avLst>
              <a:gd name="adj1" fmla="val -172148"/>
              <a:gd name="adj2" fmla="val 373065"/>
            </a:avLst>
          </a:prstGeom>
          <a:solidFill>
            <a:srgbClr val="FFEAC1"/>
          </a:solidFill>
          <a:ln w="9525">
            <a:solidFill>
              <a:schemeClr val="tx1"/>
            </a:solidFill>
            <a:miter lim="800000"/>
            <a:headEnd/>
            <a:tailEnd/>
          </a:ln>
        </p:spPr>
        <p:txBody>
          <a:bodyPr/>
          <a:lstStyle/>
          <a:p>
            <a:pPr algn="ctr" eaLnBrk="0" hangingPunct="0"/>
            <a:r>
              <a:rPr lang="en-US" sz="1800">
                <a:solidFill>
                  <a:schemeClr val="accent2"/>
                </a:solidFill>
                <a:latin typeface="Arial" pitchFamily="34" charset="0"/>
              </a:rPr>
              <a:t>Method?</a:t>
            </a:r>
          </a:p>
        </p:txBody>
      </p:sp>
      <p:sp>
        <p:nvSpPr>
          <p:cNvPr id="1034" name="AutoShape 10"/>
          <p:cNvSpPr>
            <a:spLocks noChangeArrowheads="1"/>
          </p:cNvSpPr>
          <p:nvPr/>
        </p:nvSpPr>
        <p:spPr bwMode="auto">
          <a:xfrm>
            <a:off x="6705600" y="3429000"/>
            <a:ext cx="2438400" cy="838200"/>
          </a:xfrm>
          <a:prstGeom prst="wedgeRectCallout">
            <a:avLst>
              <a:gd name="adj1" fmla="val -106523"/>
              <a:gd name="adj2" fmla="val 148907"/>
            </a:avLst>
          </a:prstGeom>
          <a:solidFill>
            <a:srgbClr val="FFEAC1"/>
          </a:solidFill>
          <a:ln w="9525">
            <a:solidFill>
              <a:schemeClr val="tx1"/>
            </a:solidFill>
            <a:miter lim="800000"/>
            <a:headEnd/>
            <a:tailEnd/>
          </a:ln>
        </p:spPr>
        <p:txBody>
          <a:bodyPr/>
          <a:lstStyle/>
          <a:p>
            <a:pPr algn="ctr" eaLnBrk="0" hangingPunct="0"/>
            <a:r>
              <a:rPr lang="en-US" sz="1600">
                <a:solidFill>
                  <a:srgbClr val="CC0099"/>
                </a:solidFill>
                <a:latin typeface="Arial" pitchFamily="34" charset="0"/>
              </a:rPr>
              <a:t>Brief interpretation</a:t>
            </a:r>
          </a:p>
          <a:p>
            <a:pPr algn="ctr" eaLnBrk="0" hangingPunct="0"/>
            <a:r>
              <a:rPr lang="en-US" sz="1600">
                <a:solidFill>
                  <a:srgbClr val="CC0099"/>
                </a:solidFill>
                <a:latin typeface="Arial" pitchFamily="34" charset="0"/>
              </a:rPr>
              <a:t>or save detail for “Results” if instructed.</a:t>
            </a:r>
          </a:p>
        </p:txBody>
      </p:sp>
      <p:sp>
        <p:nvSpPr>
          <p:cNvPr id="1035" name="TextBox 10"/>
          <p:cNvSpPr txBox="1">
            <a:spLocks noChangeArrowheads="1"/>
          </p:cNvSpPr>
          <p:nvPr/>
        </p:nvSpPr>
        <p:spPr bwMode="auto">
          <a:xfrm>
            <a:off x="6324600" y="533400"/>
            <a:ext cx="2101850" cy="830263"/>
          </a:xfrm>
          <a:prstGeom prst="rect">
            <a:avLst/>
          </a:prstGeom>
          <a:noFill/>
          <a:ln w="9525">
            <a:solidFill>
              <a:srgbClr val="006800"/>
            </a:solidFill>
            <a:miter lim="800000"/>
            <a:headEnd/>
            <a:tailEnd/>
          </a:ln>
        </p:spPr>
        <p:txBody>
          <a:bodyPr wrap="none">
            <a:spAutoFit/>
          </a:bodyPr>
          <a:lstStyle/>
          <a:p>
            <a:pPr algn="ctr"/>
            <a:r>
              <a:rPr lang="en-US" sz="2400">
                <a:solidFill>
                  <a:srgbClr val="C00000"/>
                </a:solidFill>
              </a:rPr>
              <a:t>Writing a </a:t>
            </a:r>
          </a:p>
          <a:p>
            <a:pPr algn="ctr"/>
            <a:r>
              <a:rPr lang="en-US" sz="2400">
                <a:solidFill>
                  <a:srgbClr val="C00000"/>
                </a:solidFill>
              </a:rPr>
              <a:t>Figure Legend</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50" name="Object 2"/>
          <p:cNvGraphicFramePr>
            <a:graphicFrameLocks noChangeAspect="1"/>
          </p:cNvGraphicFramePr>
          <p:nvPr/>
        </p:nvGraphicFramePr>
        <p:xfrm>
          <a:off x="457200" y="1600200"/>
          <a:ext cx="5334000" cy="3455988"/>
        </p:xfrm>
        <a:graphic>
          <a:graphicData uri="http://schemas.openxmlformats.org/presentationml/2006/ole">
            <p:oleObj spid="_x0000_s2050" name="Chart" r:id="rId3" imgW="3924300" imgH="2543251" progId="Excel.Chart.8">
              <p:embed/>
            </p:oleObj>
          </a:graphicData>
        </a:graphic>
      </p:graphicFrame>
      <p:sp>
        <p:nvSpPr>
          <p:cNvPr id="2051" name="Text Box 3"/>
          <p:cNvSpPr txBox="1">
            <a:spLocks noChangeArrowheads="1"/>
          </p:cNvSpPr>
          <p:nvPr/>
        </p:nvSpPr>
        <p:spPr bwMode="auto">
          <a:xfrm>
            <a:off x="2438400" y="3505200"/>
            <a:ext cx="533400" cy="284163"/>
          </a:xfrm>
          <a:prstGeom prst="rect">
            <a:avLst/>
          </a:prstGeom>
          <a:solidFill>
            <a:srgbClr val="DDD800"/>
          </a:solidFill>
          <a:ln w="9525">
            <a:solidFill>
              <a:srgbClr val="008C00"/>
            </a:solidFill>
            <a:miter lim="800000"/>
            <a:headEnd/>
            <a:tailEnd/>
          </a:ln>
        </p:spPr>
        <p:txBody>
          <a:bodyPr>
            <a:spAutoFit/>
          </a:bodyPr>
          <a:lstStyle/>
          <a:p>
            <a:pPr eaLnBrk="0" hangingPunct="0"/>
            <a:r>
              <a:rPr lang="en-US" sz="1200">
                <a:solidFill>
                  <a:schemeClr val="tx1"/>
                </a:solidFill>
                <a:latin typeface="Arial" pitchFamily="34" charset="0"/>
              </a:rPr>
              <a:t>2001</a:t>
            </a:r>
          </a:p>
        </p:txBody>
      </p:sp>
      <p:sp>
        <p:nvSpPr>
          <p:cNvPr id="2052" name="Text Box 4"/>
          <p:cNvSpPr txBox="1">
            <a:spLocks noChangeArrowheads="1"/>
          </p:cNvSpPr>
          <p:nvPr/>
        </p:nvSpPr>
        <p:spPr bwMode="auto">
          <a:xfrm>
            <a:off x="1981200" y="2895600"/>
            <a:ext cx="533400" cy="284163"/>
          </a:xfrm>
          <a:prstGeom prst="rect">
            <a:avLst/>
          </a:prstGeom>
          <a:solidFill>
            <a:srgbClr val="DDD800"/>
          </a:solidFill>
          <a:ln w="9525">
            <a:solidFill>
              <a:srgbClr val="008C00"/>
            </a:solidFill>
            <a:miter lim="800000"/>
            <a:headEnd/>
            <a:tailEnd/>
          </a:ln>
        </p:spPr>
        <p:txBody>
          <a:bodyPr>
            <a:spAutoFit/>
          </a:bodyPr>
          <a:lstStyle/>
          <a:p>
            <a:pPr eaLnBrk="0" hangingPunct="0"/>
            <a:r>
              <a:rPr lang="en-US" sz="1200">
                <a:solidFill>
                  <a:schemeClr val="tx1"/>
                </a:solidFill>
                <a:latin typeface="Arial" pitchFamily="34" charset="0"/>
              </a:rPr>
              <a:t>2002</a:t>
            </a:r>
          </a:p>
        </p:txBody>
      </p:sp>
      <p:sp>
        <p:nvSpPr>
          <p:cNvPr id="2053" name="Text Box 5"/>
          <p:cNvSpPr txBox="1">
            <a:spLocks noChangeArrowheads="1"/>
          </p:cNvSpPr>
          <p:nvPr/>
        </p:nvSpPr>
        <p:spPr bwMode="auto">
          <a:xfrm>
            <a:off x="457200" y="5105400"/>
            <a:ext cx="7467600" cy="1482725"/>
          </a:xfrm>
          <a:prstGeom prst="rect">
            <a:avLst/>
          </a:prstGeom>
          <a:solidFill>
            <a:srgbClr val="FFEAC1"/>
          </a:solidFill>
          <a:ln w="9525">
            <a:solidFill>
              <a:srgbClr val="008C00"/>
            </a:solidFill>
            <a:miter lim="800000"/>
            <a:headEnd/>
            <a:tailEnd/>
          </a:ln>
        </p:spPr>
        <p:txBody>
          <a:bodyPr>
            <a:spAutoFit/>
          </a:bodyPr>
          <a:lstStyle/>
          <a:p>
            <a:pPr eaLnBrk="0" hangingPunct="0">
              <a:lnSpc>
                <a:spcPct val="130000"/>
              </a:lnSpc>
            </a:pPr>
            <a:r>
              <a:rPr lang="en-US" sz="1400">
                <a:solidFill>
                  <a:schemeClr val="tx1"/>
                </a:solidFill>
                <a:latin typeface="Arial" pitchFamily="34" charset="0"/>
              </a:rPr>
              <a:t>Figure 1.   Rank-abundance curves for plant species of the Cedarville University Prairie Restoration, based on quadrat sampling during two different summers.    A slightly greater species evenness was evident in 2001 compared to 2002.   Such comparisons, however, must consider the larger sample size in 2001 (52 quadrat samples) as compared to 2002 (19 samples).   </a:t>
            </a:r>
          </a:p>
        </p:txBody>
      </p:sp>
      <p:sp>
        <p:nvSpPr>
          <p:cNvPr id="2054" name="Rectangle 6"/>
          <p:cNvSpPr>
            <a:spLocks noChangeArrowheads="1"/>
          </p:cNvSpPr>
          <p:nvPr/>
        </p:nvSpPr>
        <p:spPr bwMode="auto">
          <a:xfrm>
            <a:off x="685800" y="762000"/>
            <a:ext cx="4953000" cy="762000"/>
          </a:xfrm>
          <a:prstGeom prst="rect">
            <a:avLst/>
          </a:prstGeom>
          <a:solidFill>
            <a:srgbClr val="FFDFBF"/>
          </a:solidFill>
          <a:ln w="9525">
            <a:solidFill>
              <a:srgbClr val="35A740"/>
            </a:solidFill>
            <a:miter lim="800000"/>
            <a:headEnd/>
            <a:tailEnd/>
          </a:ln>
        </p:spPr>
        <p:txBody>
          <a:bodyPr anchor="ctr"/>
          <a:lstStyle/>
          <a:p>
            <a:r>
              <a:rPr lang="en-US" sz="2400">
                <a:solidFill>
                  <a:srgbClr val="CC0000"/>
                </a:solidFill>
              </a:rPr>
              <a:t>Preparing Figures:</a:t>
            </a:r>
            <a:br>
              <a:rPr lang="en-US" sz="2400">
                <a:solidFill>
                  <a:srgbClr val="CC0000"/>
                </a:solidFill>
              </a:rPr>
            </a:br>
            <a:r>
              <a:rPr lang="en-US" sz="1800">
                <a:solidFill>
                  <a:srgbClr val="CC0000"/>
                </a:solidFill>
              </a:rPr>
              <a:t>Read the “bubbles” to understand the intent:</a:t>
            </a:r>
          </a:p>
        </p:txBody>
      </p:sp>
      <p:sp>
        <p:nvSpPr>
          <p:cNvPr id="57351" name="AutoShape 7"/>
          <p:cNvSpPr>
            <a:spLocks noChangeArrowheads="1"/>
          </p:cNvSpPr>
          <p:nvPr/>
        </p:nvSpPr>
        <p:spPr bwMode="auto">
          <a:xfrm>
            <a:off x="6477000" y="990600"/>
            <a:ext cx="2514600" cy="1676400"/>
          </a:xfrm>
          <a:prstGeom prst="wedgeRoundRectCallout">
            <a:avLst>
              <a:gd name="adj1" fmla="val -97097"/>
              <a:gd name="adj2" fmla="val 16194"/>
              <a:gd name="adj3" fmla="val 16667"/>
            </a:avLst>
          </a:prstGeom>
          <a:solidFill>
            <a:srgbClr val="006600"/>
          </a:solidFill>
          <a:ln w="9525">
            <a:solidFill>
              <a:schemeClr val="tx1"/>
            </a:solidFill>
            <a:miter lim="800000"/>
            <a:headEnd/>
            <a:tailEnd/>
          </a:ln>
          <a:effectLst/>
        </p:spPr>
        <p:txBody>
          <a:bodyPr/>
          <a:lstStyle/>
          <a:p>
            <a:pPr algn="ctr">
              <a:defRPr/>
            </a:pPr>
            <a:r>
              <a:rPr lang="en-US" sz="1600">
                <a:effectLst>
                  <a:outerShdw blurRad="38100" dist="38100" dir="2700000" algn="tl">
                    <a:srgbClr val="000000"/>
                  </a:outerShdw>
                </a:effectLst>
                <a:latin typeface="Arial" charset="0"/>
              </a:rPr>
              <a:t>Chart title explains subject under investigation and its location and time frame.   Axes labels give parameters.</a:t>
            </a:r>
          </a:p>
        </p:txBody>
      </p:sp>
      <p:sp>
        <p:nvSpPr>
          <p:cNvPr id="57352" name="AutoShape 8"/>
          <p:cNvSpPr>
            <a:spLocks noChangeArrowheads="1"/>
          </p:cNvSpPr>
          <p:nvPr/>
        </p:nvSpPr>
        <p:spPr bwMode="auto">
          <a:xfrm>
            <a:off x="5867400" y="2819400"/>
            <a:ext cx="2895600" cy="914400"/>
          </a:xfrm>
          <a:prstGeom prst="wedgeRoundRectCallout">
            <a:avLst>
              <a:gd name="adj1" fmla="val -59921"/>
              <a:gd name="adj2" fmla="val 213542"/>
              <a:gd name="adj3" fmla="val 16667"/>
            </a:avLst>
          </a:prstGeom>
          <a:solidFill>
            <a:srgbClr val="FFDFBF"/>
          </a:solidFill>
          <a:ln w="9525">
            <a:solidFill>
              <a:schemeClr val="tx1"/>
            </a:solidFill>
            <a:miter lim="800000"/>
            <a:headEnd/>
            <a:tailEnd/>
          </a:ln>
          <a:effectLst/>
        </p:spPr>
        <p:txBody>
          <a:bodyPr/>
          <a:lstStyle/>
          <a:p>
            <a:pPr algn="ctr">
              <a:defRPr/>
            </a:pPr>
            <a:r>
              <a:rPr lang="en-US" sz="1600">
                <a:solidFill>
                  <a:schemeClr val="tx1"/>
                </a:solidFill>
                <a:effectLst>
                  <a:outerShdw blurRad="38100" dist="38100" dir="2700000" algn="tl">
                    <a:srgbClr val="FFFFFF"/>
                  </a:outerShdw>
                </a:effectLst>
                <a:latin typeface="Arial" charset="0"/>
              </a:rPr>
              <a:t>Legend repeats chart title (what-where-when), and cites “Methods” (how)… </a:t>
            </a:r>
          </a:p>
        </p:txBody>
      </p:sp>
      <p:sp>
        <p:nvSpPr>
          <p:cNvPr id="57353" name="AutoShape 9"/>
          <p:cNvSpPr>
            <a:spLocks noChangeArrowheads="1"/>
          </p:cNvSpPr>
          <p:nvPr/>
        </p:nvSpPr>
        <p:spPr bwMode="auto">
          <a:xfrm>
            <a:off x="7848600" y="4800600"/>
            <a:ext cx="1295400" cy="990600"/>
          </a:xfrm>
          <a:prstGeom prst="wedgeRoundRectCallout">
            <a:avLst>
              <a:gd name="adj1" fmla="val -91667"/>
              <a:gd name="adj2" fmla="val 55931"/>
              <a:gd name="adj3" fmla="val 16667"/>
            </a:avLst>
          </a:prstGeom>
          <a:solidFill>
            <a:srgbClr val="CC0000"/>
          </a:solidFill>
          <a:ln w="9525">
            <a:solidFill>
              <a:schemeClr val="tx1"/>
            </a:solidFill>
            <a:miter lim="800000"/>
            <a:headEnd/>
            <a:tailEnd/>
          </a:ln>
        </p:spPr>
        <p:txBody>
          <a:bodyPr/>
          <a:lstStyle/>
          <a:p>
            <a:pPr algn="ctr">
              <a:defRPr/>
            </a:pPr>
            <a:r>
              <a:rPr lang="en-US" sz="1600">
                <a:effectLst>
                  <a:outerShdw blurRad="38100" dist="38100" dir="2700000" algn="tl">
                    <a:srgbClr val="000000"/>
                  </a:outerShdw>
                </a:effectLst>
                <a:latin typeface="Arial" charset="0"/>
              </a:rPr>
              <a:t>…and, notes any cautions</a:t>
            </a:r>
            <a:r>
              <a:rPr lang="en-US" sz="1600">
                <a:solidFill>
                  <a:schemeClr val="tx1"/>
                </a:solidFill>
                <a:effectLst>
                  <a:outerShdw blurRad="38100" dist="38100" dir="2700000" algn="tl">
                    <a:srgbClr val="FFFFFF"/>
                  </a:outerShdw>
                </a:effectLst>
                <a:latin typeface="Arial" charset="0"/>
              </a:rPr>
              <a:t>.</a:t>
            </a:r>
          </a:p>
        </p:txBody>
      </p:sp>
      <p:sp>
        <p:nvSpPr>
          <p:cNvPr id="57354" name="AutoShape 10"/>
          <p:cNvSpPr>
            <a:spLocks noChangeArrowheads="1"/>
          </p:cNvSpPr>
          <p:nvPr/>
        </p:nvSpPr>
        <p:spPr bwMode="auto">
          <a:xfrm>
            <a:off x="6858000" y="3810000"/>
            <a:ext cx="2057400" cy="914400"/>
          </a:xfrm>
          <a:prstGeom prst="wedgeRoundRectCallout">
            <a:avLst>
              <a:gd name="adj1" fmla="val -24690"/>
              <a:gd name="adj2" fmla="val 135245"/>
              <a:gd name="adj3" fmla="val 16667"/>
            </a:avLst>
          </a:prstGeom>
          <a:solidFill>
            <a:srgbClr val="FFDFBF"/>
          </a:solidFill>
          <a:ln w="9525">
            <a:solidFill>
              <a:schemeClr val="tx1"/>
            </a:solidFill>
            <a:miter lim="800000"/>
            <a:headEnd/>
            <a:tailEnd/>
          </a:ln>
          <a:effectLst/>
        </p:spPr>
        <p:txBody>
          <a:bodyPr/>
          <a:lstStyle/>
          <a:p>
            <a:pPr algn="ctr">
              <a:defRPr/>
            </a:pPr>
            <a:r>
              <a:rPr lang="en-US" sz="1600">
                <a:solidFill>
                  <a:schemeClr val="tx1"/>
                </a:solidFill>
                <a:effectLst>
                  <a:outerShdw blurRad="38100" dist="38100" dir="2700000" algn="tl">
                    <a:srgbClr val="FFFFFF"/>
                  </a:outerShdw>
                </a:effectLst>
                <a:latin typeface="Arial" charset="0"/>
              </a:rPr>
              <a:t>…then, helps reader interpret the data...</a:t>
            </a:r>
          </a:p>
        </p:txBody>
      </p:sp>
      <p:sp>
        <p:nvSpPr>
          <p:cNvPr id="2059" name="Rectangle 11"/>
          <p:cNvSpPr>
            <a:spLocks noChangeArrowheads="1"/>
          </p:cNvSpPr>
          <p:nvPr/>
        </p:nvSpPr>
        <p:spPr bwMode="auto">
          <a:xfrm>
            <a:off x="685800" y="152400"/>
            <a:ext cx="7772400" cy="533400"/>
          </a:xfrm>
          <a:prstGeom prst="rect">
            <a:avLst/>
          </a:prstGeom>
          <a:noFill/>
          <a:ln w="9525">
            <a:noFill/>
            <a:miter lim="800000"/>
            <a:headEnd/>
            <a:tailEnd/>
          </a:ln>
        </p:spPr>
        <p:txBody>
          <a:bodyPr anchor="ctr"/>
          <a:lstStyle/>
          <a:p>
            <a:pPr algn="ctr"/>
            <a:r>
              <a:rPr lang="en-US" sz="2000">
                <a:solidFill>
                  <a:srgbClr val="660066"/>
                </a:solidFill>
              </a:rPr>
              <a:t>Suggestions for Good Scientific Writing</a:t>
            </a:r>
            <a:endParaRPr lang="en-US" sz="2800">
              <a:solidFill>
                <a:srgbClr val="660066"/>
              </a:solidFill>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11" descr="restor ecol 2002 copeland"/>
          <p:cNvPicPr>
            <a:picLocks noChangeAspect="1" noChangeArrowheads="1"/>
          </p:cNvPicPr>
          <p:nvPr/>
        </p:nvPicPr>
        <p:blipFill>
          <a:blip r:embed="rId2" cstate="print"/>
          <a:srcRect/>
          <a:stretch>
            <a:fillRect/>
          </a:stretch>
        </p:blipFill>
        <p:spPr bwMode="auto">
          <a:xfrm>
            <a:off x="685800" y="1524000"/>
            <a:ext cx="5048250" cy="5105400"/>
          </a:xfrm>
          <a:prstGeom prst="rect">
            <a:avLst/>
          </a:prstGeom>
          <a:noFill/>
          <a:ln w="9525">
            <a:noFill/>
            <a:miter lim="800000"/>
            <a:headEnd/>
            <a:tailEnd/>
          </a:ln>
        </p:spPr>
      </p:pic>
      <p:sp>
        <p:nvSpPr>
          <p:cNvPr id="7171" name="Rectangle 4"/>
          <p:cNvSpPr>
            <a:spLocks noChangeArrowheads="1"/>
          </p:cNvSpPr>
          <p:nvPr/>
        </p:nvSpPr>
        <p:spPr bwMode="auto">
          <a:xfrm>
            <a:off x="685800" y="152400"/>
            <a:ext cx="7772400" cy="533400"/>
          </a:xfrm>
          <a:prstGeom prst="rect">
            <a:avLst/>
          </a:prstGeom>
          <a:noFill/>
          <a:ln w="9525">
            <a:noFill/>
            <a:miter lim="800000"/>
            <a:headEnd/>
            <a:tailEnd/>
          </a:ln>
        </p:spPr>
        <p:txBody>
          <a:bodyPr anchor="ctr"/>
          <a:lstStyle/>
          <a:p>
            <a:pPr algn="ctr"/>
            <a:r>
              <a:rPr lang="en-US" sz="2000">
                <a:solidFill>
                  <a:srgbClr val="660066"/>
                </a:solidFill>
              </a:rPr>
              <a:t>Suggestions for Good Scientific Writing</a:t>
            </a:r>
            <a:endParaRPr lang="en-US" sz="2800">
              <a:solidFill>
                <a:srgbClr val="660066"/>
              </a:solidFill>
            </a:endParaRPr>
          </a:p>
        </p:txBody>
      </p:sp>
      <p:sp>
        <p:nvSpPr>
          <p:cNvPr id="7172" name="Rectangle 5"/>
          <p:cNvSpPr>
            <a:spLocks noChangeArrowheads="1"/>
          </p:cNvSpPr>
          <p:nvPr/>
        </p:nvSpPr>
        <p:spPr bwMode="auto">
          <a:xfrm>
            <a:off x="990600" y="762000"/>
            <a:ext cx="5334000" cy="685800"/>
          </a:xfrm>
          <a:prstGeom prst="rect">
            <a:avLst/>
          </a:prstGeom>
          <a:solidFill>
            <a:srgbClr val="FFDFBF"/>
          </a:solidFill>
          <a:ln w="9525">
            <a:solidFill>
              <a:srgbClr val="35A740"/>
            </a:solidFill>
            <a:miter lim="800000"/>
            <a:headEnd/>
            <a:tailEnd/>
          </a:ln>
        </p:spPr>
        <p:txBody>
          <a:bodyPr anchor="ctr"/>
          <a:lstStyle/>
          <a:p>
            <a:r>
              <a:rPr lang="en-US" sz="2400">
                <a:solidFill>
                  <a:srgbClr val="CC0000"/>
                </a:solidFill>
              </a:rPr>
              <a:t>Preparing Figures:   Some Examples</a:t>
            </a:r>
            <a:br>
              <a:rPr lang="en-US" sz="2400">
                <a:solidFill>
                  <a:srgbClr val="CC0000"/>
                </a:solidFill>
              </a:rPr>
            </a:br>
            <a:r>
              <a:rPr lang="en-US" sz="1800">
                <a:solidFill>
                  <a:srgbClr val="CC0000"/>
                </a:solidFill>
              </a:rPr>
              <a:t>Read the “bubbles” to understand the intent:</a:t>
            </a:r>
          </a:p>
        </p:txBody>
      </p:sp>
      <p:sp>
        <p:nvSpPr>
          <p:cNvPr id="58376" name="AutoShape 8"/>
          <p:cNvSpPr>
            <a:spLocks noChangeArrowheads="1"/>
          </p:cNvSpPr>
          <p:nvPr/>
        </p:nvSpPr>
        <p:spPr bwMode="auto">
          <a:xfrm>
            <a:off x="6477000" y="990600"/>
            <a:ext cx="2514600" cy="1447800"/>
          </a:xfrm>
          <a:prstGeom prst="wedgeRoundRectCallout">
            <a:avLst>
              <a:gd name="adj1" fmla="val -120769"/>
              <a:gd name="adj2" fmla="val 42653"/>
              <a:gd name="adj3" fmla="val 16667"/>
            </a:avLst>
          </a:prstGeom>
          <a:solidFill>
            <a:srgbClr val="006600"/>
          </a:solidFill>
          <a:ln w="9525">
            <a:solidFill>
              <a:schemeClr val="tx1"/>
            </a:solidFill>
            <a:miter lim="800000"/>
            <a:headEnd/>
            <a:tailEnd/>
          </a:ln>
          <a:effectLst/>
        </p:spPr>
        <p:txBody>
          <a:bodyPr/>
          <a:lstStyle/>
          <a:p>
            <a:pPr algn="ctr">
              <a:defRPr/>
            </a:pPr>
            <a:r>
              <a:rPr lang="en-US" sz="1600">
                <a:effectLst>
                  <a:outerShdw blurRad="38100" dist="38100" dir="2700000" algn="tl">
                    <a:srgbClr val="000000"/>
                  </a:outerShdw>
                </a:effectLst>
                <a:latin typeface="Arial" charset="0"/>
              </a:rPr>
              <a:t>Chart title explains subject under investigation.   </a:t>
            </a:r>
          </a:p>
          <a:p>
            <a:pPr algn="ctr">
              <a:defRPr/>
            </a:pPr>
            <a:r>
              <a:rPr lang="en-US" sz="1600">
                <a:effectLst>
                  <a:outerShdw blurRad="38100" dist="38100" dir="2700000" algn="tl">
                    <a:srgbClr val="000000"/>
                  </a:outerShdw>
                </a:effectLst>
                <a:latin typeface="Arial" charset="0"/>
              </a:rPr>
              <a:t>Axes labels give parameters.</a:t>
            </a:r>
          </a:p>
        </p:txBody>
      </p:sp>
      <p:sp>
        <p:nvSpPr>
          <p:cNvPr id="58377" name="AutoShape 9"/>
          <p:cNvSpPr>
            <a:spLocks noChangeArrowheads="1"/>
          </p:cNvSpPr>
          <p:nvPr/>
        </p:nvSpPr>
        <p:spPr bwMode="auto">
          <a:xfrm>
            <a:off x="5715000" y="2819400"/>
            <a:ext cx="3124200" cy="914400"/>
          </a:xfrm>
          <a:prstGeom prst="wedgeRoundRectCallout">
            <a:avLst>
              <a:gd name="adj1" fmla="val -55690"/>
              <a:gd name="adj2" fmla="val 172222"/>
              <a:gd name="adj3" fmla="val 16667"/>
            </a:avLst>
          </a:prstGeom>
          <a:solidFill>
            <a:srgbClr val="FFDFBF"/>
          </a:solidFill>
          <a:ln w="9525">
            <a:solidFill>
              <a:schemeClr val="tx1"/>
            </a:solidFill>
            <a:miter lim="800000"/>
            <a:headEnd/>
            <a:tailEnd/>
          </a:ln>
          <a:effectLst/>
        </p:spPr>
        <p:txBody>
          <a:bodyPr/>
          <a:lstStyle/>
          <a:p>
            <a:pPr algn="ctr">
              <a:defRPr/>
            </a:pPr>
            <a:r>
              <a:rPr lang="en-US" sz="1600">
                <a:solidFill>
                  <a:schemeClr val="tx1"/>
                </a:solidFill>
                <a:effectLst>
                  <a:outerShdw blurRad="38100" dist="38100" dir="2700000" algn="tl">
                    <a:srgbClr val="FFFFFF"/>
                  </a:outerShdw>
                </a:effectLst>
                <a:latin typeface="Arial" charset="0"/>
              </a:rPr>
              <a:t>Legend repeats chart title (what-where-when), and refers to “Methods” (how)… </a:t>
            </a:r>
          </a:p>
        </p:txBody>
      </p:sp>
      <p:sp>
        <p:nvSpPr>
          <p:cNvPr id="58378" name="AutoShape 10"/>
          <p:cNvSpPr>
            <a:spLocks noChangeArrowheads="1"/>
          </p:cNvSpPr>
          <p:nvPr/>
        </p:nvSpPr>
        <p:spPr bwMode="auto">
          <a:xfrm>
            <a:off x="6553200" y="4038600"/>
            <a:ext cx="2057400" cy="914400"/>
          </a:xfrm>
          <a:prstGeom prst="wedgeRoundRectCallout">
            <a:avLst>
              <a:gd name="adj1" fmla="val -88347"/>
              <a:gd name="adj2" fmla="val 111111"/>
              <a:gd name="adj3" fmla="val 16667"/>
            </a:avLst>
          </a:prstGeom>
          <a:solidFill>
            <a:srgbClr val="FFDFBF"/>
          </a:solidFill>
          <a:ln w="9525">
            <a:solidFill>
              <a:schemeClr val="tx1"/>
            </a:solidFill>
            <a:miter lim="800000"/>
            <a:headEnd/>
            <a:tailEnd/>
          </a:ln>
          <a:effectLst/>
        </p:spPr>
        <p:txBody>
          <a:bodyPr/>
          <a:lstStyle/>
          <a:p>
            <a:pPr algn="ctr">
              <a:defRPr/>
            </a:pPr>
            <a:r>
              <a:rPr lang="en-US" sz="1600">
                <a:solidFill>
                  <a:schemeClr val="tx1"/>
                </a:solidFill>
                <a:effectLst>
                  <a:outerShdw blurRad="38100" dist="38100" dir="2700000" algn="tl">
                    <a:srgbClr val="FFFFFF"/>
                  </a:outerShdw>
                </a:effectLst>
                <a:latin typeface="Arial" charset="0"/>
              </a:rPr>
              <a:t>…then, helps reader interpret the data...</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ChangeArrowheads="1"/>
          </p:cNvSpPr>
          <p:nvPr/>
        </p:nvSpPr>
        <p:spPr bwMode="auto">
          <a:xfrm>
            <a:off x="685800" y="152400"/>
            <a:ext cx="7772400" cy="533400"/>
          </a:xfrm>
          <a:prstGeom prst="rect">
            <a:avLst/>
          </a:prstGeom>
          <a:noFill/>
          <a:ln w="9525">
            <a:noFill/>
            <a:miter lim="800000"/>
            <a:headEnd/>
            <a:tailEnd/>
          </a:ln>
        </p:spPr>
        <p:txBody>
          <a:bodyPr anchor="ctr"/>
          <a:lstStyle/>
          <a:p>
            <a:pPr algn="ctr"/>
            <a:r>
              <a:rPr lang="en-US" sz="2000">
                <a:solidFill>
                  <a:srgbClr val="660066"/>
                </a:solidFill>
              </a:rPr>
              <a:t>Suggestions for Good Scientific Writing</a:t>
            </a:r>
            <a:endParaRPr lang="en-US" sz="2800">
              <a:solidFill>
                <a:srgbClr val="660066"/>
              </a:solidFill>
            </a:endParaRPr>
          </a:p>
        </p:txBody>
      </p:sp>
      <p:sp>
        <p:nvSpPr>
          <p:cNvPr id="8195" name="Rectangle 4"/>
          <p:cNvSpPr>
            <a:spLocks noChangeArrowheads="1"/>
          </p:cNvSpPr>
          <p:nvPr/>
        </p:nvSpPr>
        <p:spPr bwMode="auto">
          <a:xfrm>
            <a:off x="533400" y="762000"/>
            <a:ext cx="5334000" cy="685800"/>
          </a:xfrm>
          <a:prstGeom prst="rect">
            <a:avLst/>
          </a:prstGeom>
          <a:solidFill>
            <a:srgbClr val="FFDFBF"/>
          </a:solidFill>
          <a:ln w="9525">
            <a:solidFill>
              <a:srgbClr val="35A740"/>
            </a:solidFill>
            <a:miter lim="800000"/>
            <a:headEnd/>
            <a:tailEnd/>
          </a:ln>
        </p:spPr>
        <p:txBody>
          <a:bodyPr anchor="ctr"/>
          <a:lstStyle/>
          <a:p>
            <a:r>
              <a:rPr lang="en-US" sz="2400">
                <a:solidFill>
                  <a:srgbClr val="CC0000"/>
                </a:solidFill>
              </a:rPr>
              <a:t>Preparing Figures:   Some Examples</a:t>
            </a:r>
            <a:br>
              <a:rPr lang="en-US" sz="2400">
                <a:solidFill>
                  <a:srgbClr val="CC0000"/>
                </a:solidFill>
              </a:rPr>
            </a:br>
            <a:r>
              <a:rPr lang="en-US" sz="1800">
                <a:solidFill>
                  <a:srgbClr val="CC0000"/>
                </a:solidFill>
              </a:rPr>
              <a:t>Read the “bubbles” to understand the intent:</a:t>
            </a:r>
          </a:p>
        </p:txBody>
      </p:sp>
      <p:pic>
        <p:nvPicPr>
          <p:cNvPr id="8196" name="Picture 9" descr="legend example1"/>
          <p:cNvPicPr>
            <a:picLocks noChangeAspect="1" noChangeArrowheads="1"/>
          </p:cNvPicPr>
          <p:nvPr/>
        </p:nvPicPr>
        <p:blipFill>
          <a:blip r:embed="rId2" cstate="print"/>
          <a:srcRect/>
          <a:stretch>
            <a:fillRect/>
          </a:stretch>
        </p:blipFill>
        <p:spPr bwMode="auto">
          <a:xfrm>
            <a:off x="533400" y="1447800"/>
            <a:ext cx="5181600" cy="4486275"/>
          </a:xfrm>
          <a:prstGeom prst="rect">
            <a:avLst/>
          </a:prstGeom>
          <a:noFill/>
          <a:ln w="9525">
            <a:noFill/>
            <a:miter lim="800000"/>
            <a:headEnd/>
            <a:tailEnd/>
          </a:ln>
        </p:spPr>
      </p:pic>
      <p:sp>
        <p:nvSpPr>
          <p:cNvPr id="59398" name="AutoShape 6"/>
          <p:cNvSpPr>
            <a:spLocks noChangeArrowheads="1"/>
          </p:cNvSpPr>
          <p:nvPr/>
        </p:nvSpPr>
        <p:spPr bwMode="auto">
          <a:xfrm>
            <a:off x="5715000" y="2819400"/>
            <a:ext cx="3124200" cy="609600"/>
          </a:xfrm>
          <a:prstGeom prst="wedgeRoundRectCallout">
            <a:avLst>
              <a:gd name="adj1" fmla="val -55690"/>
              <a:gd name="adj2" fmla="val 283333"/>
              <a:gd name="adj3" fmla="val 16667"/>
            </a:avLst>
          </a:prstGeom>
          <a:solidFill>
            <a:srgbClr val="FFDFBF"/>
          </a:solidFill>
          <a:ln w="9525">
            <a:solidFill>
              <a:schemeClr val="tx1"/>
            </a:solidFill>
            <a:miter lim="800000"/>
            <a:headEnd/>
            <a:tailEnd/>
          </a:ln>
          <a:effectLst/>
        </p:spPr>
        <p:txBody>
          <a:bodyPr/>
          <a:lstStyle/>
          <a:p>
            <a:pPr algn="ctr">
              <a:defRPr/>
            </a:pPr>
            <a:r>
              <a:rPr lang="en-US" sz="1600">
                <a:solidFill>
                  <a:schemeClr val="tx1"/>
                </a:solidFill>
                <a:effectLst>
                  <a:outerShdw blurRad="38100" dist="38100" dir="2700000" algn="tl">
                    <a:srgbClr val="FFFFFF"/>
                  </a:outerShdw>
                </a:effectLst>
                <a:latin typeface="Arial" charset="0"/>
              </a:rPr>
              <a:t>Legend states the</a:t>
            </a:r>
          </a:p>
          <a:p>
            <a:pPr algn="ctr">
              <a:defRPr/>
            </a:pPr>
            <a:r>
              <a:rPr lang="en-US" sz="1600">
                <a:solidFill>
                  <a:schemeClr val="tx1"/>
                </a:solidFill>
                <a:effectLst>
                  <a:outerShdw blurRad="38100" dist="38100" dir="2700000" algn="tl">
                    <a:srgbClr val="FFFFFF"/>
                  </a:outerShdw>
                </a:effectLst>
                <a:latin typeface="Arial" charset="0"/>
              </a:rPr>
              <a:t>“what-where-when”</a:t>
            </a:r>
          </a:p>
        </p:txBody>
      </p:sp>
      <p:sp>
        <p:nvSpPr>
          <p:cNvPr id="59399" name="AutoShape 7"/>
          <p:cNvSpPr>
            <a:spLocks noChangeArrowheads="1"/>
          </p:cNvSpPr>
          <p:nvPr/>
        </p:nvSpPr>
        <p:spPr bwMode="auto">
          <a:xfrm>
            <a:off x="6553200" y="4038600"/>
            <a:ext cx="2057400" cy="914400"/>
          </a:xfrm>
          <a:prstGeom prst="wedgeRoundRectCallout">
            <a:avLst>
              <a:gd name="adj1" fmla="val -116588"/>
              <a:gd name="adj2" fmla="val 85764"/>
              <a:gd name="adj3" fmla="val 16667"/>
            </a:avLst>
          </a:prstGeom>
          <a:solidFill>
            <a:srgbClr val="FFDFBF"/>
          </a:solidFill>
          <a:ln w="9525">
            <a:solidFill>
              <a:schemeClr val="tx1"/>
            </a:solidFill>
            <a:miter lim="800000"/>
            <a:headEnd/>
            <a:tailEnd/>
          </a:ln>
          <a:effectLst/>
        </p:spPr>
        <p:txBody>
          <a:bodyPr/>
          <a:lstStyle/>
          <a:p>
            <a:pPr algn="ctr">
              <a:defRPr/>
            </a:pPr>
            <a:r>
              <a:rPr lang="en-US" sz="1600">
                <a:solidFill>
                  <a:schemeClr val="tx1"/>
                </a:solidFill>
                <a:effectLst>
                  <a:outerShdw blurRad="38100" dist="38100" dir="2700000" algn="tl">
                    <a:srgbClr val="FFFFFF"/>
                  </a:outerShdw>
                </a:effectLst>
                <a:latin typeface="Arial" charset="0"/>
              </a:rPr>
              <a:t>…then, helps reader interpret the data...</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381000"/>
            <a:ext cx="7772400" cy="609600"/>
          </a:xfrm>
        </p:spPr>
        <p:txBody>
          <a:bodyPr/>
          <a:lstStyle/>
          <a:p>
            <a:pPr eaLnBrk="1" hangingPunct="1"/>
            <a:r>
              <a:rPr lang="en-US" sz="2800" b="1" smtClean="0">
                <a:solidFill>
                  <a:srgbClr val="0066CC"/>
                </a:solidFill>
              </a:rPr>
              <a:t>Written Reports</a:t>
            </a:r>
            <a:br>
              <a:rPr lang="en-US" sz="2800" b="1" smtClean="0">
                <a:solidFill>
                  <a:srgbClr val="0066CC"/>
                </a:solidFill>
              </a:rPr>
            </a:br>
            <a:r>
              <a:rPr lang="en-US" sz="2000" b="1" smtClean="0">
                <a:solidFill>
                  <a:srgbClr val="660066"/>
                </a:solidFill>
              </a:rPr>
              <a:t>Suggestions for Good Scientific Writing</a:t>
            </a:r>
            <a:endParaRPr lang="en-US" sz="2800" b="1" smtClean="0">
              <a:solidFill>
                <a:srgbClr val="660066"/>
              </a:solidFill>
            </a:endParaRPr>
          </a:p>
        </p:txBody>
      </p:sp>
      <p:sp>
        <p:nvSpPr>
          <p:cNvPr id="9219" name="Rectangle 3"/>
          <p:cNvSpPr>
            <a:spLocks noChangeArrowheads="1"/>
          </p:cNvSpPr>
          <p:nvPr/>
        </p:nvSpPr>
        <p:spPr bwMode="auto">
          <a:xfrm>
            <a:off x="457200" y="3352800"/>
            <a:ext cx="7924800" cy="1066800"/>
          </a:xfrm>
          <a:prstGeom prst="rect">
            <a:avLst/>
          </a:prstGeom>
          <a:noFill/>
          <a:ln w="9525">
            <a:solidFill>
              <a:srgbClr val="660066"/>
            </a:solidFill>
            <a:miter lim="800000"/>
            <a:headEnd/>
            <a:tailEnd/>
          </a:ln>
        </p:spPr>
        <p:txBody>
          <a:bodyPr anchor="ctr"/>
          <a:lstStyle/>
          <a:p>
            <a:r>
              <a:rPr lang="en-US" sz="1800">
                <a:solidFill>
                  <a:srgbClr val="660066"/>
                </a:solidFill>
              </a:rPr>
              <a:t>SENTENCE A:</a:t>
            </a:r>
            <a:br>
              <a:rPr lang="en-US" sz="1800">
                <a:solidFill>
                  <a:srgbClr val="660066"/>
                </a:solidFill>
              </a:rPr>
            </a:br>
            <a:r>
              <a:rPr lang="en-US" sz="1800">
                <a:solidFill>
                  <a:schemeClr val="tx1"/>
                </a:solidFill>
              </a:rPr>
              <a:t>“Table 2 shows that the most dominant plant species are Indian Grass and Tall Goldenrod.”</a:t>
            </a:r>
          </a:p>
        </p:txBody>
      </p:sp>
      <p:sp>
        <p:nvSpPr>
          <p:cNvPr id="9220" name="Rectangle 4"/>
          <p:cNvSpPr>
            <a:spLocks noChangeArrowheads="1"/>
          </p:cNvSpPr>
          <p:nvPr/>
        </p:nvSpPr>
        <p:spPr bwMode="auto">
          <a:xfrm>
            <a:off x="457200" y="4648200"/>
            <a:ext cx="7924800" cy="1143000"/>
          </a:xfrm>
          <a:prstGeom prst="rect">
            <a:avLst/>
          </a:prstGeom>
          <a:noFill/>
          <a:ln w="9525">
            <a:solidFill>
              <a:srgbClr val="660066"/>
            </a:solidFill>
            <a:miter lim="800000"/>
            <a:headEnd/>
            <a:tailEnd/>
          </a:ln>
        </p:spPr>
        <p:txBody>
          <a:bodyPr anchor="ctr"/>
          <a:lstStyle/>
          <a:p>
            <a:r>
              <a:rPr lang="en-US" sz="1800">
                <a:solidFill>
                  <a:srgbClr val="660066"/>
                </a:solidFill>
              </a:rPr>
              <a:t>SENTENCE B:</a:t>
            </a:r>
            <a:br>
              <a:rPr lang="en-US" sz="1800">
                <a:solidFill>
                  <a:srgbClr val="660066"/>
                </a:solidFill>
              </a:rPr>
            </a:br>
            <a:r>
              <a:rPr lang="en-US" sz="1800">
                <a:solidFill>
                  <a:schemeClr val="tx1"/>
                </a:solidFill>
              </a:rPr>
              <a:t>“The most dominant plant species of the prairie restoration site based upon random plot sampling are Indian Grass and Tall Goldenrod (Table 2).”</a:t>
            </a:r>
          </a:p>
        </p:txBody>
      </p:sp>
      <p:sp>
        <p:nvSpPr>
          <p:cNvPr id="9221" name="Rectangle 5"/>
          <p:cNvSpPr>
            <a:spLocks noChangeArrowheads="1"/>
          </p:cNvSpPr>
          <p:nvPr/>
        </p:nvSpPr>
        <p:spPr bwMode="auto">
          <a:xfrm>
            <a:off x="304800" y="1600200"/>
            <a:ext cx="8305800" cy="1524000"/>
          </a:xfrm>
          <a:prstGeom prst="rect">
            <a:avLst/>
          </a:prstGeom>
          <a:noFill/>
          <a:ln w="9525">
            <a:noFill/>
            <a:miter lim="800000"/>
            <a:headEnd/>
            <a:tailEnd/>
          </a:ln>
        </p:spPr>
        <p:txBody>
          <a:bodyPr anchor="ctr"/>
          <a:lstStyle/>
          <a:p>
            <a:pPr>
              <a:buFont typeface="CommonBullets" pitchFamily="34" charset="2"/>
              <a:buNone/>
            </a:pPr>
            <a:endParaRPr lang="en-US" sz="1800">
              <a:solidFill>
                <a:schemeClr val="tx1"/>
              </a:solidFill>
            </a:endParaRPr>
          </a:p>
        </p:txBody>
      </p:sp>
      <p:sp>
        <p:nvSpPr>
          <p:cNvPr id="9222" name="Rectangle 6"/>
          <p:cNvSpPr>
            <a:spLocks noChangeArrowheads="1"/>
          </p:cNvSpPr>
          <p:nvPr/>
        </p:nvSpPr>
        <p:spPr bwMode="auto">
          <a:xfrm>
            <a:off x="457200" y="2590800"/>
            <a:ext cx="7772400" cy="457200"/>
          </a:xfrm>
          <a:prstGeom prst="rect">
            <a:avLst/>
          </a:prstGeom>
          <a:noFill/>
          <a:ln w="9525">
            <a:noFill/>
            <a:miter lim="800000"/>
            <a:headEnd/>
            <a:tailEnd/>
          </a:ln>
        </p:spPr>
        <p:txBody>
          <a:bodyPr anchor="ctr"/>
          <a:lstStyle/>
          <a:p>
            <a:pPr algn="ctr"/>
            <a:r>
              <a:rPr lang="en-US" sz="2000">
                <a:solidFill>
                  <a:srgbClr val="CC0000"/>
                </a:solidFill>
              </a:rPr>
              <a:t>Which of the following sentences states the experimental results best?</a:t>
            </a:r>
            <a:endParaRPr lang="en-US" sz="2800">
              <a:solidFill>
                <a:srgbClr val="CC0000"/>
              </a:solidFill>
            </a:endParaRPr>
          </a:p>
        </p:txBody>
      </p:sp>
      <p:sp>
        <p:nvSpPr>
          <p:cNvPr id="9223" name="Text Box 7"/>
          <p:cNvSpPr txBox="1">
            <a:spLocks noChangeArrowheads="1"/>
          </p:cNvSpPr>
          <p:nvPr/>
        </p:nvSpPr>
        <p:spPr bwMode="auto">
          <a:xfrm>
            <a:off x="533400" y="1828800"/>
            <a:ext cx="5100638" cy="466725"/>
          </a:xfrm>
          <a:prstGeom prst="rect">
            <a:avLst/>
          </a:prstGeom>
          <a:solidFill>
            <a:srgbClr val="E4E4E4"/>
          </a:solidFill>
          <a:ln w="9525">
            <a:solidFill>
              <a:schemeClr val="accent2"/>
            </a:solidFill>
            <a:miter lim="800000"/>
            <a:headEnd/>
            <a:tailEnd/>
          </a:ln>
        </p:spPr>
        <p:txBody>
          <a:bodyPr wrap="none">
            <a:spAutoFit/>
          </a:bodyPr>
          <a:lstStyle/>
          <a:p>
            <a:r>
              <a:rPr lang="en-US" sz="2400">
                <a:solidFill>
                  <a:srgbClr val="CC0000"/>
                </a:solidFill>
                <a:sym typeface="CommonBullets" pitchFamily="34" charset="2"/>
              </a:rPr>
              <a:t>Writing </a:t>
            </a:r>
            <a:r>
              <a:rPr lang="en-US" sz="2400">
                <a:solidFill>
                  <a:srgbClr val="CC0000"/>
                </a:solidFill>
              </a:rPr>
              <a:t>RESULTS or DISCUSSION:</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
          <p:cNvSpPr>
            <a:spLocks noChangeArrowheads="1"/>
          </p:cNvSpPr>
          <p:nvPr/>
        </p:nvSpPr>
        <p:spPr bwMode="auto">
          <a:xfrm>
            <a:off x="533400" y="1905000"/>
            <a:ext cx="7924800" cy="1066800"/>
          </a:xfrm>
          <a:prstGeom prst="rect">
            <a:avLst/>
          </a:prstGeom>
          <a:noFill/>
          <a:ln w="9525">
            <a:solidFill>
              <a:srgbClr val="660066"/>
            </a:solidFill>
            <a:miter lim="800000"/>
            <a:headEnd/>
            <a:tailEnd/>
          </a:ln>
        </p:spPr>
        <p:txBody>
          <a:bodyPr anchor="ctr"/>
          <a:lstStyle/>
          <a:p>
            <a:r>
              <a:rPr lang="en-US" sz="1800">
                <a:solidFill>
                  <a:srgbClr val="660066"/>
                </a:solidFill>
              </a:rPr>
              <a:t>SENTENCE A:</a:t>
            </a:r>
            <a:br>
              <a:rPr lang="en-US" sz="1800">
                <a:solidFill>
                  <a:srgbClr val="660066"/>
                </a:solidFill>
              </a:rPr>
            </a:br>
            <a:r>
              <a:rPr lang="en-US" sz="1800">
                <a:solidFill>
                  <a:schemeClr val="tx1"/>
                </a:solidFill>
              </a:rPr>
              <a:t>“Table 2 </a:t>
            </a:r>
            <a:r>
              <a:rPr lang="en-US" sz="1800">
                <a:solidFill>
                  <a:srgbClr val="CC0000"/>
                </a:solidFill>
              </a:rPr>
              <a:t>shows</a:t>
            </a:r>
            <a:r>
              <a:rPr lang="en-US" sz="1800">
                <a:solidFill>
                  <a:schemeClr val="tx1"/>
                </a:solidFill>
              </a:rPr>
              <a:t> that the most </a:t>
            </a:r>
            <a:r>
              <a:rPr lang="en-US" sz="1800">
                <a:solidFill>
                  <a:srgbClr val="0000FF"/>
                </a:solidFill>
              </a:rPr>
              <a:t>dominant</a:t>
            </a:r>
            <a:r>
              <a:rPr lang="en-US" sz="1800">
                <a:solidFill>
                  <a:schemeClr val="tx1"/>
                </a:solidFill>
              </a:rPr>
              <a:t> plant species are Indian Grass and Tall Goldenrod.”</a:t>
            </a:r>
          </a:p>
        </p:txBody>
      </p:sp>
      <p:sp>
        <p:nvSpPr>
          <p:cNvPr id="10243" name="Rectangle 2"/>
          <p:cNvSpPr>
            <a:spLocks noGrp="1" noChangeArrowheads="1"/>
          </p:cNvSpPr>
          <p:nvPr>
            <p:ph type="title"/>
          </p:nvPr>
        </p:nvSpPr>
        <p:spPr>
          <a:xfrm>
            <a:off x="685800" y="381000"/>
            <a:ext cx="7772400" cy="609600"/>
          </a:xfrm>
        </p:spPr>
        <p:txBody>
          <a:bodyPr/>
          <a:lstStyle/>
          <a:p>
            <a:pPr eaLnBrk="1" hangingPunct="1"/>
            <a:r>
              <a:rPr lang="en-US" sz="2800" b="1" smtClean="0">
                <a:solidFill>
                  <a:srgbClr val="0066CC"/>
                </a:solidFill>
              </a:rPr>
              <a:t>Concise Scientific Writing</a:t>
            </a:r>
            <a:br>
              <a:rPr lang="en-US" sz="2800" b="1" smtClean="0">
                <a:solidFill>
                  <a:srgbClr val="0066CC"/>
                </a:solidFill>
              </a:rPr>
            </a:br>
            <a:r>
              <a:rPr lang="en-US" sz="2000" b="1" smtClean="0">
                <a:solidFill>
                  <a:srgbClr val="660066"/>
                </a:solidFill>
              </a:rPr>
              <a:t>Suggestions for Good Scientific Writing</a:t>
            </a:r>
            <a:endParaRPr lang="en-US" sz="2800" b="1" smtClean="0">
              <a:solidFill>
                <a:srgbClr val="660066"/>
              </a:solidFill>
            </a:endParaRPr>
          </a:p>
        </p:txBody>
      </p:sp>
      <p:sp>
        <p:nvSpPr>
          <p:cNvPr id="62469" name="AutoShape 5"/>
          <p:cNvSpPr>
            <a:spLocks noChangeArrowheads="1"/>
          </p:cNvSpPr>
          <p:nvPr/>
        </p:nvSpPr>
        <p:spPr bwMode="auto">
          <a:xfrm>
            <a:off x="2286000" y="3352800"/>
            <a:ext cx="2667000" cy="1371600"/>
          </a:xfrm>
          <a:prstGeom prst="wedgeRoundRectCallout">
            <a:avLst>
              <a:gd name="adj1" fmla="val -59227"/>
              <a:gd name="adj2" fmla="val -106250"/>
              <a:gd name="adj3" fmla="val 16667"/>
            </a:avLst>
          </a:prstGeom>
          <a:solidFill>
            <a:srgbClr val="CC0000"/>
          </a:solidFill>
          <a:ln w="9525">
            <a:solidFill>
              <a:schemeClr val="tx1"/>
            </a:solidFill>
            <a:miter lim="800000"/>
            <a:headEnd/>
            <a:tailEnd/>
          </a:ln>
          <a:effectLst/>
        </p:spPr>
        <p:txBody>
          <a:bodyPr/>
          <a:lstStyle/>
          <a:p>
            <a:pPr algn="ctr">
              <a:defRPr/>
            </a:pPr>
            <a:r>
              <a:rPr lang="en-US" sz="1600">
                <a:effectLst>
                  <a:outerShdw blurRad="38100" dist="38100" dir="2700000" algn="tl">
                    <a:srgbClr val="000000"/>
                  </a:outerShdw>
                </a:effectLst>
                <a:latin typeface="Arial" charset="0"/>
              </a:rPr>
              <a:t>You need not </a:t>
            </a:r>
            <a:r>
              <a:rPr lang="en-US" sz="1600">
                <a:solidFill>
                  <a:srgbClr val="FFFF00"/>
                </a:solidFill>
                <a:effectLst>
                  <a:outerShdw blurRad="38100" dist="38100" dir="2700000" algn="tl">
                    <a:srgbClr val="000000"/>
                  </a:outerShdw>
                </a:effectLst>
                <a:latin typeface="Arial" charset="0"/>
              </a:rPr>
              <a:t>“show”</a:t>
            </a:r>
            <a:r>
              <a:rPr lang="en-US" sz="1600">
                <a:effectLst>
                  <a:outerShdw blurRad="38100" dist="38100" dir="2700000" algn="tl">
                    <a:srgbClr val="000000"/>
                  </a:outerShdw>
                </a:effectLst>
                <a:latin typeface="Arial" charset="0"/>
              </a:rPr>
              <a:t> the reader the data.   See reference to “(Table 2)” in SENTENCE B.</a:t>
            </a:r>
          </a:p>
        </p:txBody>
      </p:sp>
      <p:sp>
        <p:nvSpPr>
          <p:cNvPr id="62470" name="AutoShape 6"/>
          <p:cNvSpPr>
            <a:spLocks noChangeArrowheads="1"/>
          </p:cNvSpPr>
          <p:nvPr/>
        </p:nvSpPr>
        <p:spPr bwMode="auto">
          <a:xfrm>
            <a:off x="5562600" y="3276600"/>
            <a:ext cx="2743200" cy="1524000"/>
          </a:xfrm>
          <a:prstGeom prst="wedgeRoundRectCallout">
            <a:avLst>
              <a:gd name="adj1" fmla="val -96472"/>
              <a:gd name="adj2" fmla="val -100417"/>
              <a:gd name="adj3" fmla="val 16667"/>
            </a:avLst>
          </a:prstGeom>
          <a:solidFill>
            <a:srgbClr val="0000FF"/>
          </a:solidFill>
          <a:ln w="9525">
            <a:solidFill>
              <a:schemeClr val="tx1"/>
            </a:solidFill>
            <a:miter lim="800000"/>
            <a:headEnd/>
            <a:tailEnd/>
          </a:ln>
          <a:effectLst/>
        </p:spPr>
        <p:txBody>
          <a:bodyPr/>
          <a:lstStyle/>
          <a:p>
            <a:pPr algn="ctr">
              <a:defRPr/>
            </a:pPr>
            <a:r>
              <a:rPr lang="en-US" sz="1600">
                <a:effectLst>
                  <a:outerShdw blurRad="38100" dist="38100" dir="2700000" algn="tl">
                    <a:srgbClr val="000000"/>
                  </a:outerShdw>
                </a:effectLst>
                <a:latin typeface="Arial" charset="0"/>
              </a:rPr>
              <a:t>But how is this judged?</a:t>
            </a:r>
          </a:p>
          <a:p>
            <a:pPr algn="ctr">
              <a:defRPr/>
            </a:pPr>
            <a:r>
              <a:rPr lang="en-US" sz="1600">
                <a:effectLst>
                  <a:outerShdw blurRad="38100" dist="38100" dir="2700000" algn="tl">
                    <a:srgbClr val="000000"/>
                  </a:outerShdw>
                </a:effectLst>
                <a:latin typeface="Arial" charset="0"/>
              </a:rPr>
              <a:t>Include reference to method used to determine (see Sentence B.</a:t>
            </a:r>
          </a:p>
        </p:txBody>
      </p:sp>
      <p:sp>
        <p:nvSpPr>
          <p:cNvPr id="62472" name="AutoShape 8"/>
          <p:cNvSpPr>
            <a:spLocks noChangeArrowheads="1"/>
          </p:cNvSpPr>
          <p:nvPr/>
        </p:nvSpPr>
        <p:spPr bwMode="auto">
          <a:xfrm>
            <a:off x="152400" y="3124200"/>
            <a:ext cx="1752600" cy="1600200"/>
          </a:xfrm>
          <a:prstGeom prst="wedgeRoundRectCallout">
            <a:avLst>
              <a:gd name="adj1" fmla="val 79620"/>
              <a:gd name="adj2" fmla="val 90676"/>
              <a:gd name="adj3" fmla="val 16667"/>
            </a:avLst>
          </a:prstGeom>
          <a:solidFill>
            <a:srgbClr val="E6582C"/>
          </a:solidFill>
          <a:ln w="9525">
            <a:solidFill>
              <a:schemeClr val="tx1"/>
            </a:solidFill>
            <a:miter lim="800000"/>
            <a:headEnd/>
            <a:tailEnd/>
          </a:ln>
          <a:effectLst/>
        </p:spPr>
        <p:txBody>
          <a:bodyPr/>
          <a:lstStyle/>
          <a:p>
            <a:pPr algn="ctr">
              <a:defRPr/>
            </a:pPr>
            <a:r>
              <a:rPr lang="en-US" sz="1600">
                <a:effectLst>
                  <a:outerShdw blurRad="38100" dist="38100" dir="2700000" algn="tl">
                    <a:srgbClr val="000000"/>
                  </a:outerShdw>
                </a:effectLst>
                <a:latin typeface="Arial" charset="0"/>
              </a:rPr>
              <a:t>“Table 2” above makes a poor </a:t>
            </a:r>
            <a:r>
              <a:rPr lang="en-US" sz="1600">
                <a:solidFill>
                  <a:srgbClr val="FFFF00"/>
                </a:solidFill>
                <a:effectLst>
                  <a:outerShdw blurRad="38100" dist="38100" dir="2700000" algn="tl">
                    <a:srgbClr val="000000"/>
                  </a:outerShdw>
                </a:effectLst>
                <a:latin typeface="Arial" charset="0"/>
              </a:rPr>
              <a:t>subject</a:t>
            </a:r>
            <a:r>
              <a:rPr lang="en-US" sz="1600">
                <a:effectLst>
                  <a:outerShdw blurRad="38100" dist="38100" dir="2700000" algn="tl">
                    <a:srgbClr val="000000"/>
                  </a:outerShdw>
                </a:effectLst>
                <a:latin typeface="Arial" charset="0"/>
              </a:rPr>
              <a:t>.   See SENTENCE B.</a:t>
            </a:r>
          </a:p>
        </p:txBody>
      </p:sp>
      <p:sp>
        <p:nvSpPr>
          <p:cNvPr id="10247" name="Text Box 9"/>
          <p:cNvSpPr txBox="1">
            <a:spLocks noChangeArrowheads="1"/>
          </p:cNvSpPr>
          <p:nvPr/>
        </p:nvSpPr>
        <p:spPr bwMode="auto">
          <a:xfrm>
            <a:off x="533400" y="1219200"/>
            <a:ext cx="5403850" cy="466725"/>
          </a:xfrm>
          <a:prstGeom prst="rect">
            <a:avLst/>
          </a:prstGeom>
          <a:solidFill>
            <a:srgbClr val="E4E4E4"/>
          </a:solidFill>
          <a:ln w="9525">
            <a:solidFill>
              <a:schemeClr val="accent2"/>
            </a:solidFill>
            <a:miter lim="800000"/>
            <a:headEnd/>
            <a:tailEnd/>
          </a:ln>
        </p:spPr>
        <p:txBody>
          <a:bodyPr wrap="none">
            <a:spAutoFit/>
          </a:bodyPr>
          <a:lstStyle/>
          <a:p>
            <a:r>
              <a:rPr lang="en-US" sz="2400">
                <a:solidFill>
                  <a:srgbClr val="CC0000"/>
                </a:solidFill>
              </a:rPr>
              <a:t>RESULTS -- critique of SENTENCE A:</a:t>
            </a:r>
          </a:p>
        </p:txBody>
      </p:sp>
      <p:sp>
        <p:nvSpPr>
          <p:cNvPr id="10248" name="Rectangle 13"/>
          <p:cNvSpPr>
            <a:spLocks noChangeArrowheads="1"/>
          </p:cNvSpPr>
          <p:nvPr/>
        </p:nvSpPr>
        <p:spPr bwMode="auto">
          <a:xfrm>
            <a:off x="533400" y="5029200"/>
            <a:ext cx="7924800" cy="1143000"/>
          </a:xfrm>
          <a:prstGeom prst="rect">
            <a:avLst/>
          </a:prstGeom>
          <a:noFill/>
          <a:ln w="9525">
            <a:solidFill>
              <a:srgbClr val="660066"/>
            </a:solidFill>
            <a:miter lim="800000"/>
            <a:headEnd/>
            <a:tailEnd/>
          </a:ln>
        </p:spPr>
        <p:txBody>
          <a:bodyPr anchor="ctr"/>
          <a:lstStyle/>
          <a:p>
            <a:r>
              <a:rPr lang="en-US" sz="1800">
                <a:solidFill>
                  <a:srgbClr val="660066"/>
                </a:solidFill>
              </a:rPr>
              <a:t>SENTENCE B:</a:t>
            </a:r>
            <a:br>
              <a:rPr lang="en-US" sz="1800">
                <a:solidFill>
                  <a:srgbClr val="660066"/>
                </a:solidFill>
              </a:rPr>
            </a:br>
            <a:r>
              <a:rPr lang="en-US" sz="1800">
                <a:solidFill>
                  <a:schemeClr val="tx1"/>
                </a:solidFill>
              </a:rPr>
              <a:t>“The most </a:t>
            </a:r>
            <a:r>
              <a:rPr lang="en-US" sz="1800">
                <a:solidFill>
                  <a:srgbClr val="0000FF"/>
                </a:solidFill>
              </a:rPr>
              <a:t>dominant</a:t>
            </a:r>
            <a:r>
              <a:rPr lang="en-US" sz="1800">
                <a:solidFill>
                  <a:schemeClr val="tx1"/>
                </a:solidFill>
              </a:rPr>
              <a:t> plant species </a:t>
            </a:r>
            <a:r>
              <a:rPr lang="en-US" sz="1800">
                <a:solidFill>
                  <a:srgbClr val="CC0000"/>
                </a:solidFill>
              </a:rPr>
              <a:t>based upon random plot sampling</a:t>
            </a:r>
            <a:r>
              <a:rPr lang="en-US" sz="1800">
                <a:solidFill>
                  <a:schemeClr val="tx1"/>
                </a:solidFill>
              </a:rPr>
              <a:t> are Indian Grass and Tall Goldenrod (Table 2).”</a:t>
            </a:r>
          </a:p>
        </p:txBody>
      </p:sp>
      <p:sp>
        <p:nvSpPr>
          <p:cNvPr id="62476" name="AutoShape 12"/>
          <p:cNvSpPr>
            <a:spLocks noChangeArrowheads="1"/>
          </p:cNvSpPr>
          <p:nvPr/>
        </p:nvSpPr>
        <p:spPr bwMode="auto">
          <a:xfrm>
            <a:off x="5562600" y="3200400"/>
            <a:ext cx="2743200" cy="1600200"/>
          </a:xfrm>
          <a:prstGeom prst="wedgeRoundRectCallout">
            <a:avLst>
              <a:gd name="adj1" fmla="val -82583"/>
              <a:gd name="adj2" fmla="val 91370"/>
              <a:gd name="adj3" fmla="val 16667"/>
            </a:avLst>
          </a:prstGeom>
          <a:solidFill>
            <a:srgbClr val="0000FF"/>
          </a:solidFill>
          <a:ln w="9525">
            <a:solidFill>
              <a:schemeClr val="tx1"/>
            </a:solidFill>
            <a:miter lim="800000"/>
            <a:headEnd/>
            <a:tailEnd/>
          </a:ln>
          <a:effectLst/>
        </p:spPr>
        <p:txBody>
          <a:bodyPr/>
          <a:lstStyle/>
          <a:p>
            <a:pPr algn="ctr">
              <a:defRPr/>
            </a:pPr>
            <a:r>
              <a:rPr lang="en-US" sz="1600">
                <a:effectLst>
                  <a:outerShdw blurRad="38100" dist="38100" dir="2700000" algn="tl">
                    <a:srgbClr val="000000"/>
                  </a:outerShdw>
                </a:effectLst>
                <a:latin typeface="Arial" charset="0"/>
              </a:rPr>
              <a:t>But how are “dominants” judged?</a:t>
            </a:r>
          </a:p>
          <a:p>
            <a:pPr algn="ctr">
              <a:defRPr/>
            </a:pPr>
            <a:r>
              <a:rPr lang="en-US" sz="1600">
                <a:effectLst>
                  <a:outerShdw blurRad="38100" dist="38100" dir="2700000" algn="tl">
                    <a:srgbClr val="000000"/>
                  </a:outerShdw>
                </a:effectLst>
                <a:latin typeface="Arial" charset="0"/>
              </a:rPr>
              <a:t>Include reference to method used to determine (see Sentence B.)</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4400" b="1" i="0" u="none" strike="noStrike" cap="none" normalizeH="0" baseline="0" smtClean="0">
            <a:ln>
              <a:noFill/>
            </a:ln>
            <a:solidFill>
              <a:schemeClr val="bg1"/>
            </a:solidFill>
            <a:effectLst>
              <a:outerShdw blurRad="38100" dist="38100" dir="2700000" algn="tl">
                <a:srgbClr val="000000">
                  <a:alpha val="43137"/>
                </a:srgbClr>
              </a:outerShdw>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4400" b="1" i="0" u="none" strike="noStrike" cap="none" normalizeH="0" baseline="0" smtClean="0">
            <a:ln>
              <a:noFill/>
            </a:ln>
            <a:solidFill>
              <a:schemeClr val="bg1"/>
            </a:solidFill>
            <a:effectLst>
              <a:outerShdw blurRad="38100" dist="38100" dir="2700000" algn="tl">
                <a:srgbClr val="000000">
                  <a:alpha val="43137"/>
                </a:srgbClr>
              </a:outerShdw>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1208</TotalTime>
  <Words>733</Words>
  <Application>Microsoft Office PowerPoint</Application>
  <PresentationFormat>On-screen Show (4:3)</PresentationFormat>
  <Paragraphs>105</Paragraphs>
  <Slides>15</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0" baseType="lpstr">
      <vt:lpstr>Times New Roman</vt:lpstr>
      <vt:lpstr>Arial</vt:lpstr>
      <vt:lpstr>CommonBullets</vt:lpstr>
      <vt:lpstr>Default Design</vt:lpstr>
      <vt:lpstr>Microsoft Excel Chart</vt:lpstr>
      <vt:lpstr>Slide 1</vt:lpstr>
      <vt:lpstr>Slide 2</vt:lpstr>
      <vt:lpstr>Written Reports Suggestions for Good Scientific Writing</vt:lpstr>
      <vt:lpstr>Slide 4</vt:lpstr>
      <vt:lpstr>Slide 5</vt:lpstr>
      <vt:lpstr>Slide 6</vt:lpstr>
      <vt:lpstr>Slide 7</vt:lpstr>
      <vt:lpstr>Written Reports Suggestions for Good Scientific Writing</vt:lpstr>
      <vt:lpstr>Concise Scientific Writing Suggestions for Good Scientific Writing</vt:lpstr>
      <vt:lpstr>Slide 10</vt:lpstr>
      <vt:lpstr>Written Reports Suggestions for Good Scientific Writing</vt:lpstr>
      <vt:lpstr>Concise Scientific Writing Suggestions for Good Scientific Writing</vt:lpstr>
      <vt:lpstr>Concise Scientific Writing Suggestions for Good Scientific Writing</vt:lpstr>
      <vt:lpstr>Slide 14</vt:lpstr>
      <vt:lpstr>Slide 15</vt:lpstr>
    </vt:vector>
  </TitlesOfParts>
  <Company>Cedarville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Computer Services</dc:creator>
  <cp:lastModifiedBy>SILVIUSJ</cp:lastModifiedBy>
  <cp:revision>89</cp:revision>
  <dcterms:created xsi:type="dcterms:W3CDTF">2000-11-29T13:18:29Z</dcterms:created>
  <dcterms:modified xsi:type="dcterms:W3CDTF">2010-09-28T16:51:14Z</dcterms:modified>
</cp:coreProperties>
</file>